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4"/>
  </p:sldMasterIdLst>
  <p:notesMasterIdLst>
    <p:notesMasterId r:id="rId36"/>
  </p:notesMasterIdLst>
  <p:handoutMasterIdLst>
    <p:handoutMasterId r:id="rId37"/>
  </p:handoutMasterIdLst>
  <p:sldIdLst>
    <p:sldId id="380" r:id="rId5"/>
    <p:sldId id="407" r:id="rId6"/>
    <p:sldId id="417" r:id="rId7"/>
    <p:sldId id="418" r:id="rId8"/>
    <p:sldId id="397" r:id="rId9"/>
    <p:sldId id="400" r:id="rId10"/>
    <p:sldId id="401" r:id="rId11"/>
    <p:sldId id="408" r:id="rId12"/>
    <p:sldId id="405" r:id="rId13"/>
    <p:sldId id="406" r:id="rId14"/>
    <p:sldId id="404" r:id="rId15"/>
    <p:sldId id="420" r:id="rId16"/>
    <p:sldId id="412" r:id="rId17"/>
    <p:sldId id="421" r:id="rId18"/>
    <p:sldId id="398" r:id="rId19"/>
    <p:sldId id="396" r:id="rId20"/>
    <p:sldId id="415" r:id="rId21"/>
    <p:sldId id="414" r:id="rId22"/>
    <p:sldId id="413" r:id="rId23"/>
    <p:sldId id="382" r:id="rId24"/>
    <p:sldId id="409" r:id="rId25"/>
    <p:sldId id="388" r:id="rId26"/>
    <p:sldId id="390" r:id="rId27"/>
    <p:sldId id="384" r:id="rId28"/>
    <p:sldId id="391" r:id="rId29"/>
    <p:sldId id="419" r:id="rId30"/>
    <p:sldId id="392" r:id="rId31"/>
    <p:sldId id="394" r:id="rId32"/>
    <p:sldId id="395" r:id="rId33"/>
    <p:sldId id="410" r:id="rId34"/>
    <p:sldId id="411" r:id="rId35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1" userDrawn="1">
          <p15:clr>
            <a:srgbClr val="A4A3A4"/>
          </p15:clr>
        </p15:guide>
        <p15:guide id="2" pos="2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hish Arora" initials="AA" lastIdx="2" clrIdx="0">
    <p:extLst>
      <p:ext uri="{19B8F6BF-5375-455C-9EA6-DF929625EA0E}">
        <p15:presenceInfo xmlns:p15="http://schemas.microsoft.com/office/powerpoint/2012/main" userId="Ashish Aro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6CA"/>
    <a:srgbClr val="F0476E"/>
    <a:srgbClr val="2A93FB"/>
    <a:srgbClr val="8A63A2"/>
    <a:srgbClr val="8C8CC2"/>
    <a:srgbClr val="FDD3AE"/>
    <a:srgbClr val="FCC18C"/>
    <a:srgbClr val="F5B893"/>
    <a:srgbClr val="F8CEB3"/>
    <a:srgbClr val="005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80626" autoAdjust="0"/>
  </p:normalViewPr>
  <p:slideViewPr>
    <p:cSldViewPr snapToGrid="0" snapToObjects="1">
      <p:cViewPr varScale="1">
        <p:scale>
          <a:sx n="54" d="100"/>
          <a:sy n="54" d="100"/>
        </p:scale>
        <p:origin x="96" y="324"/>
      </p:cViewPr>
      <p:guideLst>
        <p:guide orient="horz" pos="601"/>
        <p:guide pos="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10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95315-B59D-4BD6-AB3F-95E796AB9A04}" type="datetimeFigureOut">
              <a:rPr lang="ro-RO" smtClean="0"/>
              <a:pPr/>
              <a:t>26.02.2021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550A4-F24F-4FB6-812E-5473A460E194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08498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6982D-094E-48B8-8D51-F407019E5FE8}" type="datetimeFigureOut">
              <a:rPr lang="ro-RO" smtClean="0"/>
              <a:pPr/>
              <a:t>26.02.2021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FC178-CBEA-4E7C-B8E1-D07EB2879A9A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2176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1FC178-CBEA-4E7C-B8E1-D07EB2879A9A}" type="slidenum">
              <a:rPr lang="ro-RO" smtClean="0"/>
              <a:pPr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0533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99886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6433" y="6789058"/>
            <a:ext cx="12206400" cy="77821"/>
          </a:xfrm>
          <a:prstGeom prst="rect">
            <a:avLst/>
          </a:prstGeom>
          <a:gradFill flip="none" rotWithShape="1">
            <a:gsLst>
              <a:gs pos="77000">
                <a:srgbClr val="9BBB5C"/>
              </a:gs>
              <a:gs pos="0">
                <a:srgbClr val="1EA185"/>
              </a:gs>
              <a:gs pos="10000">
                <a:srgbClr val="9BBB5C">
                  <a:lumMod val="60000"/>
                  <a:lumOff val="40000"/>
                </a:srgbClr>
              </a:gs>
              <a:gs pos="21000">
                <a:sysClr val="window" lastClr="FFFFFF"/>
              </a:gs>
              <a:gs pos="100000">
                <a:srgbClr val="1EA185"/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6433" y="6780180"/>
            <a:ext cx="12206400" cy="7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960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3600" y="158744"/>
            <a:ext cx="11884800" cy="439200"/>
          </a:xfrm>
        </p:spPr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1936" y="583128"/>
            <a:ext cx="11886464" cy="583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6433" y="6789058"/>
            <a:ext cx="12206400" cy="7782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4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375178C0-749C-4E12-B749-074AF08AB6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2/26/2021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fld id="{1B8429F6-7849-4315-BE03-C93F99F0A40D}" type="slidenum">
              <a:rPr lang="ro-R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7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035" y="726142"/>
            <a:ext cx="6032887" cy="1519517"/>
          </a:xfrm>
        </p:spPr>
        <p:txBody>
          <a:bodyPr/>
          <a:lstStyle/>
          <a:p>
            <a:r>
              <a:rPr lang="en-US" sz="3200" dirty="0" smtClean="0"/>
              <a:t>Understanding the COVID Curve</a:t>
            </a:r>
            <a:endParaRPr lang="en-IN" sz="3200" dirty="0"/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 txBox="1">
            <a:spLocks/>
          </p:cNvSpPr>
          <p:nvPr/>
        </p:nvSpPr>
        <p:spPr>
          <a:xfrm>
            <a:off x="3469701" y="1485900"/>
            <a:ext cx="6032887" cy="50560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sz="2800" b="0" dirty="0" smtClean="0"/>
              <a:t>Karuthan Chinna, PhD</a:t>
            </a:r>
            <a:br>
              <a:rPr lang="en-US" sz="2800" b="0" dirty="0" smtClean="0"/>
            </a:br>
            <a:r>
              <a:rPr lang="en-US" sz="2800" b="0" dirty="0" smtClean="0"/>
              <a:t>Associate Professor</a:t>
            </a:r>
            <a:br>
              <a:rPr lang="en-US" sz="2800" b="0" dirty="0" smtClean="0"/>
            </a:br>
            <a:r>
              <a:rPr lang="en-US" sz="2800" b="0" dirty="0" smtClean="0"/>
              <a:t>School of Medicine</a:t>
            </a:r>
            <a:br>
              <a:rPr lang="en-US" sz="2800" b="0" dirty="0" smtClean="0"/>
            </a:br>
            <a:r>
              <a:rPr lang="en-US" sz="2800" b="0" dirty="0" smtClean="0"/>
              <a:t>Faculty of Health and Medical Sciences</a:t>
            </a:r>
            <a:br>
              <a:rPr lang="en-US" sz="2800" b="0" dirty="0" smtClean="0"/>
            </a:br>
            <a:r>
              <a:rPr lang="en-US" sz="2800" b="0" dirty="0" smtClean="0"/>
              <a:t>Taylor’s University</a:t>
            </a:r>
            <a:br>
              <a:rPr lang="en-US" sz="2800" b="0" dirty="0" smtClean="0"/>
            </a:br>
            <a:r>
              <a:rPr lang="en-US" sz="2800" b="0" dirty="0" smtClean="0"/>
              <a:t>Malaysia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IN" sz="3200" dirty="0"/>
          </a:p>
        </p:txBody>
      </p:sp>
      <p:pic>
        <p:nvPicPr>
          <p:cNvPr id="1026" name="Picture 2" descr="Taylor's Lakeside Campu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955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Content</a:t>
            </a:r>
            <a:endParaRPr lang="en-IN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323" y="1273696"/>
            <a:ext cx="11886464" cy="286015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Epidemic Curve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Some Compartmental Models in Epidemiology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COVID-19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Flatten the COVID-19 Curve</a:t>
            </a:r>
            <a:endParaRPr lang="en-GB" sz="2400" dirty="0"/>
          </a:p>
          <a:p>
            <a:endParaRPr lang="en-US" sz="2400" dirty="0"/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51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99751"/>
            <a:ext cx="11884800" cy="439200"/>
          </a:xfrm>
        </p:spPr>
        <p:txBody>
          <a:bodyPr/>
          <a:lstStyle/>
          <a:p>
            <a:r>
              <a:rPr lang="en-GB" sz="2800" dirty="0" smtClean="0"/>
              <a:t>EPIDEMIC CURVE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600" y="1022973"/>
            <a:ext cx="11886464" cy="2860154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An </a:t>
            </a:r>
            <a:r>
              <a:rPr lang="en-GB" sz="2400" b="1" dirty="0"/>
              <a:t>epidemic curve</a:t>
            </a:r>
            <a:r>
              <a:rPr lang="en-GB" sz="2400" dirty="0"/>
              <a:t> is known as an </a:t>
            </a:r>
            <a:r>
              <a:rPr lang="en-GB" sz="2400" b="1" dirty="0" err="1"/>
              <a:t>epi</a:t>
            </a:r>
            <a:r>
              <a:rPr lang="en-GB" sz="2400" b="1" dirty="0"/>
              <a:t> curve</a:t>
            </a:r>
            <a:r>
              <a:rPr lang="en-GB" sz="2400" dirty="0"/>
              <a:t> or </a:t>
            </a:r>
            <a:r>
              <a:rPr lang="en-GB" sz="2400" b="1" dirty="0"/>
              <a:t>epidemiological curve</a:t>
            </a:r>
            <a:endParaRPr lang="en-GB" sz="2400" dirty="0"/>
          </a:p>
          <a:p>
            <a:pPr marL="342900" lvl="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It is a statistical chart used to visualize the onset and progression of a disease outbreak </a:t>
            </a:r>
          </a:p>
          <a:p>
            <a:pPr marL="342900" lvl="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Epi</a:t>
            </a:r>
            <a:r>
              <a:rPr lang="en-GB" sz="2400" dirty="0"/>
              <a:t> curves typically display a graph of the onset of illness among cases in an outbreak.</a:t>
            </a:r>
          </a:p>
          <a:p>
            <a:pPr lvl="1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/>
              <a:t>Horizontal axis shows the date of illness onset among cases.</a:t>
            </a:r>
          </a:p>
          <a:p>
            <a:pPr lvl="1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/>
              <a:t>Vertical axis shows the number of cases.</a:t>
            </a:r>
          </a:p>
          <a:p>
            <a:pPr marL="342900" lvl="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For the COVID-19 outbreak, major agencies display cases differently:</a:t>
            </a:r>
          </a:p>
          <a:p>
            <a:pPr lvl="1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/>
              <a:t>World Health Organization (WHO) – show graphs based on the date of case reporting </a:t>
            </a:r>
          </a:p>
          <a:p>
            <a:pPr lvl="1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/>
              <a:t>US Centre for Disease Control (CDC) used to displays cases by onset of illness. </a:t>
            </a:r>
          </a:p>
          <a:p>
            <a:pPr lvl="1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 smtClean="0"/>
              <a:t>Of late CDC </a:t>
            </a:r>
            <a:r>
              <a:rPr lang="en-GB" dirty="0"/>
              <a:t>has also started to report cumulative cases based on date of reporting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526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99751"/>
            <a:ext cx="11884800" cy="439200"/>
          </a:xfrm>
        </p:spPr>
        <p:txBody>
          <a:bodyPr/>
          <a:lstStyle/>
          <a:p>
            <a:r>
              <a:rPr lang="en-GB" sz="2800" dirty="0" smtClean="0"/>
              <a:t>COVID CURVE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120" y="1022973"/>
            <a:ext cx="11886464" cy="2860154"/>
          </a:xfrm>
        </p:spPr>
        <p:txBody>
          <a:bodyPr>
            <a:noAutofit/>
          </a:bodyPr>
          <a:lstStyle/>
          <a:p>
            <a:pPr fontAlgn="base"/>
            <a:r>
              <a:rPr lang="en-GB" sz="2400" dirty="0"/>
              <a:t>In COVID </a:t>
            </a:r>
            <a:r>
              <a:rPr lang="en-GB" sz="2400" dirty="0" smtClean="0"/>
              <a:t>pandemic…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 smtClean="0"/>
              <a:t>The </a:t>
            </a:r>
            <a:r>
              <a:rPr lang="en-GB" sz="2400" b="1" dirty="0" smtClean="0">
                <a:solidFill>
                  <a:srgbClr val="FF0000"/>
                </a:solidFill>
              </a:rPr>
              <a:t>“CURVE" </a:t>
            </a:r>
            <a:r>
              <a:rPr lang="en-GB" sz="2400" dirty="0"/>
              <a:t>refers to the projected number of people who will contract COVID-19 disease  </a:t>
            </a:r>
            <a:r>
              <a:rPr lang="en-GB" sz="2400" dirty="0" smtClean="0"/>
              <a:t>          over </a:t>
            </a:r>
            <a:r>
              <a:rPr lang="en-GB" sz="2400" dirty="0"/>
              <a:t>a period of time.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This is not a hard </a:t>
            </a:r>
            <a:r>
              <a:rPr lang="en-GB" sz="2400" dirty="0" smtClean="0"/>
              <a:t>prediction, </a:t>
            </a:r>
            <a:r>
              <a:rPr lang="en-GB" sz="2400" dirty="0"/>
              <a:t>but a theoretical number </a:t>
            </a:r>
            <a:r>
              <a:rPr lang="en-GB" sz="2400" dirty="0" smtClean="0"/>
              <a:t>used </a:t>
            </a:r>
            <a:r>
              <a:rPr lang="en-GB" sz="2400" dirty="0"/>
              <a:t>to model the virus' spread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The curve takes on different shapes, depending on the virus's infection rate.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In a steep curve, the virus spreads exponentially and the total number of cases skyrockets to its peak in a short time.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Infection curves with a steep rise also have a steep fall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A after the virus infects pretty much everyone who can be infected, case numbers begin to drop exponentially, too. 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879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COMPARTMENTAL MODELS IN EPIDEMIOLOGY</a:t>
            </a:r>
            <a:endParaRPr lang="en-IN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323" y="1273696"/>
            <a:ext cx="11886464" cy="286015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SIS </a:t>
            </a:r>
            <a:r>
              <a:rPr lang="en-US" sz="2400" dirty="0" smtClean="0"/>
              <a:t>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SIR </a:t>
            </a:r>
            <a:r>
              <a:rPr lang="en-GB" sz="2400" dirty="0" smtClean="0"/>
              <a:t>Model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SEIR </a:t>
            </a:r>
            <a:r>
              <a:rPr lang="en-GB" sz="2400" dirty="0" smtClean="0"/>
              <a:t>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Modified SEIR Models</a:t>
            </a:r>
            <a:endParaRPr lang="en-GB" sz="2400" dirty="0"/>
          </a:p>
          <a:p>
            <a:endParaRPr lang="en-US" sz="2400" dirty="0"/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75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(1) SIS: SUSCEPTIBLE, INFECTIOUS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1209" y="3105800"/>
            <a:ext cx="4323982" cy="6081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No long lasting immunity</a:t>
            </a:r>
          </a:p>
          <a:p>
            <a:endParaRPr lang="en-US" sz="24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943099" y="1473464"/>
            <a:ext cx="2857501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400" b="1" dirty="0" smtClean="0"/>
              <a:t>Susceptible</a:t>
            </a:r>
          </a:p>
          <a:p>
            <a:pPr algn="ctr"/>
            <a:r>
              <a:rPr lang="en-US" sz="2400" b="1" dirty="0" smtClean="0"/>
              <a:t>(S)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7" name="Rectangular Callout 6"/>
          <p:cNvSpPr/>
          <p:nvPr/>
        </p:nvSpPr>
        <p:spPr bwMode="auto">
          <a:xfrm>
            <a:off x="7410449" y="1473464"/>
            <a:ext cx="2857501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Infectious</a:t>
            </a:r>
          </a:p>
          <a:p>
            <a:pPr algn="ctr"/>
            <a:r>
              <a:rPr lang="en-GB" sz="2400" b="1" dirty="0" smtClean="0"/>
              <a:t>(I)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295900" y="1882102"/>
            <a:ext cx="1752600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5353050" y="2541696"/>
            <a:ext cx="1752600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23925" y="4278074"/>
            <a:ext cx="10091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Susceptible: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 Individuals </a:t>
            </a: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who are not infected, however, could become 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infected</a:t>
            </a:r>
          </a:p>
          <a:p>
            <a:r>
              <a:rPr lang="en-US" sz="2400" u="sng" dirty="0" smtClean="0"/>
              <a:t>Infectious</a:t>
            </a:r>
            <a:r>
              <a:rPr lang="en-US" sz="2400" dirty="0" smtClean="0"/>
              <a:t>:      Individuals </a:t>
            </a:r>
            <a:r>
              <a:rPr lang="en-US" sz="2400" dirty="0"/>
              <a:t>who have already been </a:t>
            </a:r>
            <a:r>
              <a:rPr lang="en-US" sz="2400" dirty="0" smtClean="0"/>
              <a:t>infected</a:t>
            </a:r>
            <a:endParaRPr lang="en-GB" sz="2400" dirty="0"/>
          </a:p>
        </p:txBody>
      </p:sp>
      <p:pic>
        <p:nvPicPr>
          <p:cNvPr id="12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486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(2) SIR: SUSCEPTIBLE, INFECTIOUS, RECOVERED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1183" y="3164715"/>
            <a:ext cx="4323982" cy="6081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There is a lasting immunity</a:t>
            </a:r>
          </a:p>
          <a:p>
            <a:endParaRPr lang="en-US" sz="24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514349" y="1499128"/>
            <a:ext cx="2381252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400" b="1" dirty="0" smtClean="0"/>
              <a:t>Susceptible</a:t>
            </a:r>
          </a:p>
          <a:p>
            <a:pPr algn="ctr"/>
            <a:r>
              <a:rPr lang="en-US" sz="2400" b="1" dirty="0" smtClean="0"/>
              <a:t>(S)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7" name="Rectangular Callout 6"/>
          <p:cNvSpPr/>
          <p:nvPr/>
        </p:nvSpPr>
        <p:spPr bwMode="auto">
          <a:xfrm>
            <a:off x="8801099" y="1461028"/>
            <a:ext cx="2857501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Recovered</a:t>
            </a:r>
          </a:p>
          <a:p>
            <a:pPr algn="ctr"/>
            <a:r>
              <a:rPr lang="en-GB" sz="2400" b="1" dirty="0" smtClean="0"/>
              <a:t>(R)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57709" y="2137699"/>
            <a:ext cx="1752600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272430" y="2208716"/>
            <a:ext cx="1447799" cy="1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ular Callout 7"/>
          <p:cNvSpPr/>
          <p:nvPr/>
        </p:nvSpPr>
        <p:spPr bwMode="auto">
          <a:xfrm>
            <a:off x="4810309" y="1452002"/>
            <a:ext cx="2381252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Infectious</a:t>
            </a:r>
          </a:p>
          <a:p>
            <a:pPr algn="ctr"/>
            <a:r>
              <a:rPr lang="en-GB" sz="2400" b="1" dirty="0" smtClean="0"/>
              <a:t>(I)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14349" y="4278074"/>
            <a:ext cx="11677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Susceptible: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 Individuals </a:t>
            </a: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who are not infected, however, could become 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infected</a:t>
            </a:r>
          </a:p>
          <a:p>
            <a:r>
              <a:rPr lang="en-US" sz="2400" u="sng" dirty="0" smtClean="0"/>
              <a:t>Infectious</a:t>
            </a:r>
            <a:r>
              <a:rPr lang="en-US" sz="2400" dirty="0" smtClean="0"/>
              <a:t>:      Individuals </a:t>
            </a:r>
            <a:r>
              <a:rPr lang="en-US" sz="2400" dirty="0"/>
              <a:t>who have already been infected </a:t>
            </a:r>
            <a:endParaRPr lang="en-US" sz="2400" dirty="0" smtClean="0"/>
          </a:p>
          <a:p>
            <a:r>
              <a:rPr lang="en-US" sz="2400" u="sng" dirty="0" smtClean="0">
                <a:solidFill>
                  <a:srgbClr val="FF0000"/>
                </a:solidFill>
              </a:rPr>
              <a:t>Recovered</a:t>
            </a:r>
            <a:r>
              <a:rPr lang="en-US" sz="2400" u="sng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>
                <a:solidFill>
                  <a:srgbClr val="FF0000"/>
                </a:solidFill>
              </a:rPr>
              <a:t>    I</a:t>
            </a:r>
            <a:r>
              <a:rPr lang="en-GB" sz="2400" dirty="0" smtClean="0">
                <a:solidFill>
                  <a:srgbClr val="FF0000"/>
                </a:solidFill>
              </a:rPr>
              <a:t>ndividuals </a:t>
            </a:r>
            <a:r>
              <a:rPr lang="en-GB" sz="2400" dirty="0">
                <a:solidFill>
                  <a:srgbClr val="FF0000"/>
                </a:solidFill>
              </a:rPr>
              <a:t>who have recovered from </a:t>
            </a:r>
            <a:r>
              <a:rPr lang="en-GB" sz="2400" dirty="0" smtClean="0">
                <a:solidFill>
                  <a:srgbClr val="FF0000"/>
                </a:solidFill>
              </a:rPr>
              <a:t>and </a:t>
            </a:r>
            <a:r>
              <a:rPr lang="en-GB" sz="2400" dirty="0">
                <a:solidFill>
                  <a:srgbClr val="FF0000"/>
                </a:solidFill>
              </a:rPr>
              <a:t>are assumed to be immune</a:t>
            </a:r>
          </a:p>
        </p:txBody>
      </p:sp>
      <p:pic>
        <p:nvPicPr>
          <p:cNvPr id="12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72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for po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4" t="9788" r="10545" b="5945"/>
          <a:stretch/>
        </p:blipFill>
        <p:spPr bwMode="auto">
          <a:xfrm>
            <a:off x="764271" y="1006648"/>
            <a:ext cx="9884064" cy="544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(2) SIR: SUSCEPTIBLE, INFECTIOUS, RECOVERED</a:t>
            </a:r>
            <a:endParaRPr lang="en-IN" sz="2800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592826" y="1209368"/>
            <a:ext cx="560439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 bwMode="auto">
          <a:xfrm>
            <a:off x="8892988" y="2816942"/>
            <a:ext cx="1873335" cy="1194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pic>
        <p:nvPicPr>
          <p:cNvPr id="7" name="Picture 2" descr="Taylor's Lakeside Campu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for po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02" t="45322" r="10545" b="45795"/>
          <a:stretch/>
        </p:blipFill>
        <p:spPr bwMode="auto">
          <a:xfrm>
            <a:off x="7124050" y="3035391"/>
            <a:ext cx="2215438" cy="75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639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(3) SEIR: SUSCEPTIBLE, EXPOSED, INFECTIOUS, RECOVERED</a:t>
            </a:r>
            <a:endParaRPr lang="en-IN" sz="28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76272" y="2128508"/>
            <a:ext cx="1049251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ular Callout 6"/>
          <p:cNvSpPr/>
          <p:nvPr/>
        </p:nvSpPr>
        <p:spPr bwMode="auto">
          <a:xfrm>
            <a:off x="9187685" y="1486805"/>
            <a:ext cx="1950396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Recovered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(Immune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(R)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8" name="Rectangular Callout 7"/>
          <p:cNvSpPr/>
          <p:nvPr/>
        </p:nvSpPr>
        <p:spPr bwMode="auto">
          <a:xfrm>
            <a:off x="6154255" y="1446015"/>
            <a:ext cx="1878469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Infectious</a:t>
            </a:r>
          </a:p>
          <a:p>
            <a:pPr algn="ctr"/>
            <a:r>
              <a:rPr lang="en-GB" sz="2400" b="1" dirty="0" smtClean="0"/>
              <a:t>(I)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11" name="Rectangular Callout 10"/>
          <p:cNvSpPr/>
          <p:nvPr/>
        </p:nvSpPr>
        <p:spPr bwMode="auto">
          <a:xfrm>
            <a:off x="3325523" y="1488738"/>
            <a:ext cx="16932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Exposed</a:t>
            </a:r>
          </a:p>
          <a:p>
            <a:pPr algn="ctr"/>
            <a:r>
              <a:rPr lang="en-GB" sz="2400" b="1" dirty="0" smtClean="0"/>
              <a:t>(E)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514349" y="1499128"/>
            <a:ext cx="17619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400" b="1" dirty="0" smtClean="0"/>
              <a:t>Susceptible</a:t>
            </a:r>
          </a:p>
          <a:p>
            <a:pPr algn="ctr"/>
            <a:r>
              <a:rPr lang="en-US" sz="2400" b="1" dirty="0" smtClean="0"/>
              <a:t>(S)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071438" y="2110446"/>
            <a:ext cx="1049251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046749" y="2110446"/>
            <a:ext cx="1049251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57174" y="3755119"/>
            <a:ext cx="116776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Susceptible: 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Individuals </a:t>
            </a: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who are not infected, however, could become </a:t>
            </a:r>
            <a:r>
              <a:rPr lang="en-GB" sz="24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infected</a:t>
            </a:r>
          </a:p>
          <a:p>
            <a:r>
              <a:rPr lang="en-GB" sz="2400" u="sng" dirty="0">
                <a:solidFill>
                  <a:srgbClr val="FF0000"/>
                </a:solidFill>
              </a:rPr>
              <a:t>Exposed</a:t>
            </a:r>
            <a:r>
              <a:rPr lang="en-GB" sz="2400" dirty="0">
                <a:solidFill>
                  <a:srgbClr val="FF0000"/>
                </a:solidFill>
              </a:rPr>
              <a:t>:      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Individuals </a:t>
            </a:r>
            <a:r>
              <a:rPr lang="en-US" sz="2400" dirty="0">
                <a:solidFill>
                  <a:srgbClr val="FF0000"/>
                </a:solidFill>
              </a:rPr>
              <a:t>who have been infected but are not yet infectious themselves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US" sz="2400" u="sng" dirty="0" smtClean="0"/>
              <a:t>Infectious</a:t>
            </a:r>
            <a:r>
              <a:rPr lang="en-US" sz="2400" dirty="0" smtClean="0"/>
              <a:t>:    Individuals </a:t>
            </a:r>
            <a:r>
              <a:rPr lang="en-US" sz="2400" dirty="0"/>
              <a:t>who have already been </a:t>
            </a:r>
            <a:r>
              <a:rPr lang="en-US" sz="2400" dirty="0" smtClean="0"/>
              <a:t>infected</a:t>
            </a:r>
            <a:endParaRPr lang="en-US" sz="2400" dirty="0" smtClean="0"/>
          </a:p>
          <a:p>
            <a:r>
              <a:rPr lang="en-US" sz="2400" u="sng" dirty="0" smtClean="0"/>
              <a:t>Recovered:</a:t>
            </a:r>
            <a:r>
              <a:rPr lang="en-US" sz="2400" dirty="0" smtClean="0"/>
              <a:t>   I</a:t>
            </a:r>
            <a:r>
              <a:rPr lang="en-GB" sz="2400" dirty="0" smtClean="0"/>
              <a:t>ndividuals </a:t>
            </a:r>
            <a:r>
              <a:rPr lang="en-GB" sz="2400" dirty="0"/>
              <a:t>who have recovered from </a:t>
            </a:r>
            <a:r>
              <a:rPr lang="en-GB" sz="2400" dirty="0" smtClean="0"/>
              <a:t>and </a:t>
            </a:r>
            <a:r>
              <a:rPr lang="en-GB" sz="2400" dirty="0"/>
              <a:t>are assumed to be </a:t>
            </a:r>
            <a:r>
              <a:rPr lang="en-GB" sz="2400" dirty="0" smtClean="0"/>
              <a:t>immune</a:t>
            </a:r>
          </a:p>
        </p:txBody>
      </p:sp>
      <p:pic>
        <p:nvPicPr>
          <p:cNvPr id="12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30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(4) SEIR: SUSCEPTIBLE, EXPOSED, INFECTIOUS, RECOVERED</a:t>
            </a:r>
            <a:endParaRPr lang="en-IN" sz="28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32102" y="2692330"/>
            <a:ext cx="1049251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ular Callout 6"/>
          <p:cNvSpPr/>
          <p:nvPr/>
        </p:nvSpPr>
        <p:spPr bwMode="auto">
          <a:xfrm>
            <a:off x="9767179" y="1903529"/>
            <a:ext cx="1950396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Recovered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(Immune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(R)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8" name="Rectangular Callout 7"/>
          <p:cNvSpPr/>
          <p:nvPr/>
        </p:nvSpPr>
        <p:spPr bwMode="auto">
          <a:xfrm>
            <a:off x="6110162" y="995713"/>
            <a:ext cx="2340664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Infectious</a:t>
            </a:r>
            <a:endParaRPr lang="en-GB" sz="2400" b="1" dirty="0" smtClean="0"/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(Asymptomatic</a:t>
            </a:r>
            <a:r>
              <a:rPr lang="en-GB" sz="2400" b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(IA)</a:t>
            </a:r>
            <a:endParaRPr lang="en-GB" sz="2400" b="1" dirty="0">
              <a:solidFill>
                <a:srgbClr val="FF0000"/>
              </a:solidFill>
            </a:endParaRPr>
          </a:p>
          <a:p>
            <a:pPr algn="ctr"/>
            <a:endParaRPr lang="en-GB" sz="2800" b="1" dirty="0"/>
          </a:p>
        </p:txBody>
      </p:sp>
      <p:sp>
        <p:nvSpPr>
          <p:cNvPr id="11" name="Rectangular Callout 10"/>
          <p:cNvSpPr/>
          <p:nvPr/>
        </p:nvSpPr>
        <p:spPr bwMode="auto">
          <a:xfrm>
            <a:off x="3281353" y="1913579"/>
            <a:ext cx="16932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Exposed</a:t>
            </a:r>
          </a:p>
          <a:p>
            <a:pPr algn="ctr"/>
            <a:r>
              <a:rPr lang="en-GB" sz="2400" b="1" dirty="0" smtClean="0"/>
              <a:t>(E)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324754" y="2001959"/>
            <a:ext cx="17619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400" b="1" dirty="0" smtClean="0"/>
              <a:t>Susceptible</a:t>
            </a:r>
          </a:p>
          <a:p>
            <a:pPr algn="ctr"/>
            <a:r>
              <a:rPr lang="en-US" sz="2400" b="1" dirty="0" smtClean="0"/>
              <a:t>(S)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450826" y="1489417"/>
            <a:ext cx="1284032" cy="1025084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3"/>
            <a:endCxn id="8" idx="1"/>
          </p:cNvCxnSpPr>
          <p:nvPr/>
        </p:nvCxnSpPr>
        <p:spPr>
          <a:xfrm flipV="1">
            <a:off x="4974576" y="1678206"/>
            <a:ext cx="1135586" cy="917866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 txBox="1">
            <a:spLocks/>
          </p:cNvSpPr>
          <p:nvPr/>
        </p:nvSpPr>
        <p:spPr>
          <a:xfrm>
            <a:off x="514349" y="5540553"/>
            <a:ext cx="7146827" cy="1001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This is the model that is used for COVID-19 Modelling</a:t>
            </a:r>
          </a:p>
        </p:txBody>
      </p:sp>
      <p:sp>
        <p:nvSpPr>
          <p:cNvPr id="16" name="Rectangular Callout 15"/>
          <p:cNvSpPr/>
          <p:nvPr/>
        </p:nvSpPr>
        <p:spPr bwMode="auto">
          <a:xfrm>
            <a:off x="6207077" y="3228978"/>
            <a:ext cx="2351659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Infectious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</a:t>
            </a:r>
            <a:r>
              <a:rPr lang="en-GB" sz="2400" b="1" dirty="0"/>
              <a:t>S</a:t>
            </a:r>
            <a:r>
              <a:rPr lang="en-GB" sz="2400" b="1" dirty="0" smtClean="0"/>
              <a:t>ymptomatic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(IS)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021581" y="2859869"/>
            <a:ext cx="1185496" cy="849144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3"/>
          </p:cNvCxnSpPr>
          <p:nvPr/>
        </p:nvCxnSpPr>
        <p:spPr>
          <a:xfrm flipV="1">
            <a:off x="8558736" y="2765431"/>
            <a:ext cx="1178836" cy="114604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05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SEIR: SUSCEPTIBLE, EXPOSED, INFECTIOUS, RECOVERED</a:t>
            </a:r>
            <a:endParaRPr lang="en-IN" sz="2800" dirty="0"/>
          </a:p>
        </p:txBody>
      </p:sp>
      <p:pic>
        <p:nvPicPr>
          <p:cNvPr id="12" name="Picture 11" descr="_images/SEIR_InsetChart_default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6" t="13932" r="10772" b="14318"/>
          <a:stretch/>
        </p:blipFill>
        <p:spPr bwMode="auto">
          <a:xfrm>
            <a:off x="1560267" y="797668"/>
            <a:ext cx="9280189" cy="511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_images/SEIR_InsetChart_default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9" t="45306" r="10772" b="45145"/>
          <a:stretch/>
        </p:blipFill>
        <p:spPr bwMode="auto">
          <a:xfrm>
            <a:off x="8478187" y="2854896"/>
            <a:ext cx="2511490" cy="14026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120979" y="5865308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Day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411046" y="5875507"/>
            <a:ext cx="9280189" cy="38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381927" y="785450"/>
            <a:ext cx="0" cy="55415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56" y="836440"/>
            <a:ext cx="609653" cy="51936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99544" y="5957641"/>
            <a:ext cx="993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0		20		40		60		80		100  </a:t>
            </a:r>
          </a:p>
        </p:txBody>
      </p:sp>
      <p:pic>
        <p:nvPicPr>
          <p:cNvPr id="11" name="Picture 2" descr="Taylor's Lakeside Campu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05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3052"/>
            <a:ext cx="11884800" cy="439200"/>
          </a:xfrm>
        </p:spPr>
        <p:txBody>
          <a:bodyPr/>
          <a:lstStyle/>
          <a:p>
            <a:r>
              <a:rPr lang="en-US" dirty="0" smtClean="0"/>
              <a:t>(5) A MODIFIED SEIR: </a:t>
            </a:r>
            <a:r>
              <a:rPr lang="en-US" dirty="0" smtClean="0"/>
              <a:t>SUSCEPTIBLE</a:t>
            </a:r>
            <a:r>
              <a:rPr lang="en-US" dirty="0" smtClean="0"/>
              <a:t>, EXPOSED, INFECTIOUS,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/>
              <a:t>RECOVERED, QUARANTINE, HOSPITALIZED</a:t>
            </a:r>
            <a:endParaRPr lang="en-IN" dirty="0">
              <a:solidFill>
                <a:srgbClr val="F0476E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350087" y="2692330"/>
            <a:ext cx="1049251" cy="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ular Callout 6"/>
          <p:cNvSpPr/>
          <p:nvPr/>
        </p:nvSpPr>
        <p:spPr bwMode="auto">
          <a:xfrm>
            <a:off x="9767179" y="1903529"/>
            <a:ext cx="1950396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Recovered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(Immune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(R)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8" name="Rectangular Callout 7"/>
          <p:cNvSpPr/>
          <p:nvPr/>
        </p:nvSpPr>
        <p:spPr bwMode="auto">
          <a:xfrm>
            <a:off x="6110162" y="995713"/>
            <a:ext cx="2311167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Infectious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(Asymptomatic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(IA)</a:t>
            </a:r>
          </a:p>
          <a:p>
            <a:pPr algn="ctr"/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11" name="Rectangular Callout 10"/>
          <p:cNvSpPr/>
          <p:nvPr/>
        </p:nvSpPr>
        <p:spPr bwMode="auto">
          <a:xfrm>
            <a:off x="3417927" y="2009837"/>
            <a:ext cx="16932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Exposed</a:t>
            </a:r>
          </a:p>
          <a:p>
            <a:pPr algn="ctr"/>
            <a:r>
              <a:rPr lang="en-GB" sz="2400" b="1" dirty="0" smtClean="0"/>
              <a:t>(E)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545975" y="2001959"/>
            <a:ext cx="17619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2400" b="1" dirty="0" smtClean="0"/>
              <a:t>Susceptible</a:t>
            </a:r>
          </a:p>
          <a:p>
            <a:pPr algn="ctr"/>
            <a:r>
              <a:rPr lang="en-US" sz="2400" b="1" dirty="0" smtClean="0"/>
              <a:t>(S)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476994" y="1505760"/>
            <a:ext cx="1257864" cy="1008741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3"/>
            <a:endCxn id="8" idx="1"/>
          </p:cNvCxnSpPr>
          <p:nvPr/>
        </p:nvCxnSpPr>
        <p:spPr>
          <a:xfrm flipV="1">
            <a:off x="5111150" y="1678206"/>
            <a:ext cx="999012" cy="1014124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ular Callout 15"/>
          <p:cNvSpPr/>
          <p:nvPr/>
        </p:nvSpPr>
        <p:spPr bwMode="auto">
          <a:xfrm>
            <a:off x="6266665" y="3268515"/>
            <a:ext cx="2351659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b="1" dirty="0" smtClean="0"/>
              <a:t>Infectious</a:t>
            </a:r>
            <a:endParaRPr lang="en-GB" sz="2400" b="1" dirty="0" smtClean="0"/>
          </a:p>
          <a:p>
            <a:pPr algn="ctr"/>
            <a:r>
              <a:rPr lang="en-GB" sz="2400" b="1" dirty="0" smtClean="0"/>
              <a:t>(Symptomatic</a:t>
            </a:r>
            <a:r>
              <a:rPr lang="en-GB" sz="2400" b="1" dirty="0" smtClean="0"/>
              <a:t>)</a:t>
            </a:r>
          </a:p>
          <a:p>
            <a:pPr algn="ctr"/>
            <a:r>
              <a:rPr lang="en-GB" sz="2400" b="1" dirty="0" smtClean="0"/>
              <a:t>(IS)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111150" y="2950251"/>
            <a:ext cx="1185496" cy="849144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3"/>
          </p:cNvCxnSpPr>
          <p:nvPr/>
        </p:nvCxnSpPr>
        <p:spPr>
          <a:xfrm flipV="1">
            <a:off x="8618324" y="2804968"/>
            <a:ext cx="1178836" cy="1146040"/>
          </a:xfrm>
          <a:prstGeom prst="straightConnector1">
            <a:avLst/>
          </a:prstGeom>
          <a:ln w="76200">
            <a:solidFill>
              <a:srgbClr val="F047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ular Callout 18"/>
          <p:cNvSpPr/>
          <p:nvPr/>
        </p:nvSpPr>
        <p:spPr bwMode="auto">
          <a:xfrm>
            <a:off x="2060488" y="5151498"/>
            <a:ext cx="1693223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Quarantine</a:t>
            </a:r>
          </a:p>
          <a:p>
            <a:pPr algn="ctr"/>
            <a:r>
              <a:rPr lang="en-GB" sz="2400" b="1" dirty="0" smtClean="0"/>
              <a:t>(Q)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sp>
        <p:nvSpPr>
          <p:cNvPr id="20" name="Rectangular Callout 19"/>
          <p:cNvSpPr/>
          <p:nvPr/>
        </p:nvSpPr>
        <p:spPr bwMode="auto">
          <a:xfrm>
            <a:off x="6380296" y="5151498"/>
            <a:ext cx="2238027" cy="1364986"/>
          </a:xfrm>
          <a:prstGeom prst="wedgeRectCallout">
            <a:avLst>
              <a:gd name="adj1" fmla="val -18166"/>
              <a:gd name="adj2" fmla="val 44357"/>
            </a:avLst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GB" sz="2400" b="1" dirty="0" smtClean="0"/>
              <a:t>Hospitalized</a:t>
            </a:r>
          </a:p>
          <a:p>
            <a:pPr algn="ctr"/>
            <a:r>
              <a:rPr lang="en-GB" sz="2400" b="1" dirty="0" smtClean="0"/>
              <a:t>(H)</a:t>
            </a:r>
            <a:endParaRPr lang="en-GB" sz="2400" b="1" dirty="0"/>
          </a:p>
          <a:p>
            <a:pPr algn="ctr"/>
            <a:endParaRPr lang="en-GB" sz="2800" b="1" dirty="0"/>
          </a:p>
        </p:txBody>
      </p:sp>
      <p:cxnSp>
        <p:nvCxnSpPr>
          <p:cNvPr id="21" name="Straight Arrow Connector 20"/>
          <p:cNvCxnSpPr>
            <a:stCxn id="6" idx="2"/>
          </p:cNvCxnSpPr>
          <p:nvPr/>
        </p:nvCxnSpPr>
        <p:spPr>
          <a:xfrm>
            <a:off x="1426937" y="3366945"/>
            <a:ext cx="1144379" cy="1776675"/>
          </a:xfrm>
          <a:prstGeom prst="straightConnector1">
            <a:avLst/>
          </a:prstGeom>
          <a:ln w="76200">
            <a:solidFill>
              <a:srgbClr val="2A93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1" idx="2"/>
          </p:cNvCxnSpPr>
          <p:nvPr/>
        </p:nvCxnSpPr>
        <p:spPr>
          <a:xfrm flipH="1">
            <a:off x="3427373" y="3374823"/>
            <a:ext cx="837166" cy="1776675"/>
          </a:xfrm>
          <a:prstGeom prst="straightConnector1">
            <a:avLst/>
          </a:prstGeom>
          <a:ln w="76200">
            <a:solidFill>
              <a:srgbClr val="2A93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401067" y="4633501"/>
            <a:ext cx="0" cy="510119"/>
          </a:xfrm>
          <a:prstGeom prst="straightConnector1">
            <a:avLst/>
          </a:prstGeom>
          <a:ln w="76200">
            <a:solidFill>
              <a:srgbClr val="2A93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8637533" y="3268515"/>
            <a:ext cx="1178836" cy="2565476"/>
          </a:xfrm>
          <a:prstGeom prst="straightConnector1">
            <a:avLst/>
          </a:prstGeom>
          <a:ln w="76200">
            <a:solidFill>
              <a:srgbClr val="2A93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804305" y="4551253"/>
            <a:ext cx="2575991" cy="1282738"/>
          </a:xfrm>
          <a:prstGeom prst="straightConnector1">
            <a:avLst/>
          </a:prstGeom>
          <a:ln w="76200">
            <a:solidFill>
              <a:srgbClr val="2A93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910461" y="6112872"/>
            <a:ext cx="3281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Segoe UI" panose="020B0502040204020203" pitchFamily="34" charset="0"/>
                <a:ea typeface="SimSun" panose="02010600030101010101" pitchFamily="2" charset="-122"/>
              </a:rPr>
              <a:t>He, S., Peng, Y. &amp; Sun, </a:t>
            </a:r>
            <a:r>
              <a:rPr lang="en-GB" dirty="0" smtClean="0">
                <a:solidFill>
                  <a:srgbClr val="333333"/>
                </a:solidFill>
                <a:latin typeface="Segoe UI" panose="020B0502040204020203" pitchFamily="34" charset="0"/>
                <a:ea typeface="SimSun" panose="02010600030101010101" pitchFamily="2" charset="-122"/>
              </a:rPr>
              <a:t>K (2020)</a:t>
            </a:r>
            <a:endParaRPr lang="en-GB" dirty="0"/>
          </a:p>
        </p:txBody>
      </p:sp>
      <p:pic>
        <p:nvPicPr>
          <p:cNvPr id="22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79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ure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17" y="859622"/>
            <a:ext cx="9961818" cy="576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00" y="173452"/>
            <a:ext cx="11884800" cy="439200"/>
          </a:xfrm>
        </p:spPr>
        <p:txBody>
          <a:bodyPr/>
          <a:lstStyle/>
          <a:p>
            <a:r>
              <a:rPr lang="en-US" dirty="0" smtClean="0"/>
              <a:t>(5) A MODIFIED SEIR: </a:t>
            </a:r>
            <a:r>
              <a:rPr lang="en-US" dirty="0" smtClean="0"/>
              <a:t>SUSCEPTIBLE</a:t>
            </a:r>
            <a:r>
              <a:rPr lang="en-US" dirty="0" smtClean="0"/>
              <a:t>, EXPOSED, INFECTIOUS,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/>
              <a:t>RECOVERED, QUARANTINE, HOSPITALIZED</a:t>
            </a:r>
            <a:endParaRPr lang="en-IN" dirty="0">
              <a:solidFill>
                <a:srgbClr val="F0476E"/>
              </a:solidFill>
            </a:endParaRPr>
          </a:p>
        </p:txBody>
      </p:sp>
      <p:pic>
        <p:nvPicPr>
          <p:cNvPr id="6" name="Picture 2" descr="Taylor's Lakeside Campu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5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MODIFIED SEIR: ACTUAL </a:t>
            </a:r>
            <a:r>
              <a:rPr lang="en-US" sz="2800" dirty="0" smtClean="0"/>
              <a:t>&amp; </a:t>
            </a:r>
            <a:r>
              <a:rPr lang="en-US" sz="2800" dirty="0" smtClean="0"/>
              <a:t>PREDICTED </a:t>
            </a:r>
            <a:r>
              <a:rPr lang="en-US" sz="2800" dirty="0" smtClean="0"/>
              <a:t>RECOVERED, HOSPITALISED</a:t>
            </a:r>
            <a:endParaRPr lang="en-IN" sz="28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45368" t="23425" r="2782" b="22350"/>
          <a:stretch/>
        </p:blipFill>
        <p:spPr bwMode="auto">
          <a:xfrm>
            <a:off x="676316" y="597944"/>
            <a:ext cx="10119503" cy="5796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8910461" y="6112872"/>
            <a:ext cx="3281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333333"/>
                </a:solidFill>
                <a:latin typeface="Segoe UI" panose="020B0502040204020203" pitchFamily="34" charset="0"/>
                <a:ea typeface="SimSun" panose="02010600030101010101" pitchFamily="2" charset="-122"/>
              </a:rPr>
              <a:t>He, S., Peng, Y. &amp; Sun, </a:t>
            </a:r>
            <a:r>
              <a:rPr lang="en-GB" dirty="0" smtClean="0">
                <a:solidFill>
                  <a:srgbClr val="333333"/>
                </a:solidFill>
                <a:latin typeface="Segoe UI" panose="020B0502040204020203" pitchFamily="34" charset="0"/>
                <a:ea typeface="SimSun" panose="02010600030101010101" pitchFamily="2" charset="-122"/>
              </a:rPr>
              <a:t>K (2020)</a:t>
            </a:r>
            <a:endParaRPr lang="en-GB" dirty="0"/>
          </a:p>
        </p:txBody>
      </p:sp>
      <p:pic>
        <p:nvPicPr>
          <p:cNvPr id="6" name="Picture 2" descr="Taylor's Lakeside Campu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554630" y="107580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039" y="2021326"/>
            <a:ext cx="5863741" cy="439200"/>
          </a:xfrm>
        </p:spPr>
        <p:txBody>
          <a:bodyPr/>
          <a:lstStyle/>
          <a:p>
            <a:r>
              <a:rPr lang="en-US" sz="3200" dirty="0" smtClean="0"/>
              <a:t>Next…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 </a:t>
            </a:r>
            <a:r>
              <a:rPr lang="en-US" sz="3200" dirty="0" smtClean="0"/>
              <a:t>     FLATTEN THE </a:t>
            </a:r>
            <a:r>
              <a:rPr lang="en-US" sz="3200" dirty="0"/>
              <a:t>CURVE</a:t>
            </a:r>
            <a:endParaRPr lang="en-IN" sz="3200" dirty="0"/>
          </a:p>
        </p:txBody>
      </p:sp>
      <p:pic>
        <p:nvPicPr>
          <p:cNvPr id="3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77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CASES OVER TIME – the CURVE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3600" y="607825"/>
            <a:ext cx="11886464" cy="583200"/>
          </a:xfrm>
        </p:spPr>
        <p:txBody>
          <a:bodyPr>
            <a:normAutofit/>
          </a:bodyPr>
          <a:lstStyle/>
          <a:p>
            <a:r>
              <a:rPr lang="en-US" dirty="0" smtClean="0"/>
              <a:t>We started with come epidemiological models</a:t>
            </a:r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2272852" y="1596709"/>
            <a:ext cx="5189832" cy="4400427"/>
            <a:chOff x="75697" y="1283112"/>
            <a:chExt cx="8249938" cy="4072830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4891800" y="4986610"/>
              <a:ext cx="127753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Freeform: Shape 15">
            <a:extLst>
              <a:ext uri="{FF2B5EF4-FFF2-40B4-BE49-F238E27FC236}">
                <a16:creationId xmlns="" xmlns:a16="http://schemas.microsoft.com/office/drawing/2014/main" id="{0F30654C-B2E7-4AAF-A3A0-B73C76694C40}"/>
              </a:ext>
            </a:extLst>
          </p:cNvPr>
          <p:cNvSpPr/>
          <p:nvPr/>
        </p:nvSpPr>
        <p:spPr>
          <a:xfrm>
            <a:off x="2625591" y="1790916"/>
            <a:ext cx="4837094" cy="3683212"/>
          </a:xfrm>
          <a:custGeom>
            <a:avLst/>
            <a:gdLst>
              <a:gd name="connsiteX0" fmla="*/ 0 w 3232784"/>
              <a:gd name="connsiteY0" fmla="*/ 2371725 h 2372571"/>
              <a:gd name="connsiteX1" fmla="*/ 157163 w 3232784"/>
              <a:gd name="connsiteY1" fmla="*/ 2360295 h 2372571"/>
              <a:gd name="connsiteX2" fmla="*/ 1646873 w 3232784"/>
              <a:gd name="connsiteY2" fmla="*/ 0 h 2372571"/>
              <a:gd name="connsiteX3" fmla="*/ 3140393 w 3232784"/>
              <a:gd name="connsiteY3" fmla="*/ 2344103 h 2372571"/>
              <a:gd name="connsiteX4" fmla="*/ 3232785 w 3232784"/>
              <a:gd name="connsiteY4" fmla="*/ 2364105 h 23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2784" h="2372571">
                <a:moveTo>
                  <a:pt x="0" y="2371725"/>
                </a:moveTo>
                <a:cubicBezTo>
                  <a:pt x="24765" y="2372678"/>
                  <a:pt x="84773" y="2375535"/>
                  <a:pt x="157163" y="2360295"/>
                </a:cubicBezTo>
                <a:cubicBezTo>
                  <a:pt x="1175385" y="2134553"/>
                  <a:pt x="1012508" y="0"/>
                  <a:pt x="1646873" y="0"/>
                </a:cubicBezTo>
                <a:cubicBezTo>
                  <a:pt x="2310765" y="0"/>
                  <a:pt x="2113598" y="2066925"/>
                  <a:pt x="3140393" y="2344103"/>
                </a:cubicBezTo>
                <a:cubicBezTo>
                  <a:pt x="3184208" y="2355533"/>
                  <a:pt x="3220403" y="2362200"/>
                  <a:pt x="3232785" y="236410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 cap="flat">
            <a:solidFill>
              <a:srgbClr val="2276CA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1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9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COMPARISON OF CURVES</a:t>
            </a:r>
            <a:endParaRPr lang="en-IN" sz="28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767101" y="1596709"/>
            <a:ext cx="3995215" cy="4400428"/>
            <a:chOff x="75697" y="1283112"/>
            <a:chExt cx="8249938" cy="4072831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4936834" y="5014107"/>
              <a:ext cx="1929890" cy="34183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Freeform: Shape 15">
            <a:extLst>
              <a:ext uri="{FF2B5EF4-FFF2-40B4-BE49-F238E27FC236}">
                <a16:creationId xmlns="" xmlns:a16="http://schemas.microsoft.com/office/drawing/2014/main" id="{0F30654C-B2E7-4AAF-A3A0-B73C76694C40}"/>
              </a:ext>
            </a:extLst>
          </p:cNvPr>
          <p:cNvSpPr/>
          <p:nvPr/>
        </p:nvSpPr>
        <p:spPr>
          <a:xfrm>
            <a:off x="1229683" y="2205890"/>
            <a:ext cx="3473499" cy="3247128"/>
          </a:xfrm>
          <a:custGeom>
            <a:avLst/>
            <a:gdLst>
              <a:gd name="connsiteX0" fmla="*/ 0 w 3232784"/>
              <a:gd name="connsiteY0" fmla="*/ 2371725 h 2372571"/>
              <a:gd name="connsiteX1" fmla="*/ 157163 w 3232784"/>
              <a:gd name="connsiteY1" fmla="*/ 2360295 h 2372571"/>
              <a:gd name="connsiteX2" fmla="*/ 1646873 w 3232784"/>
              <a:gd name="connsiteY2" fmla="*/ 0 h 2372571"/>
              <a:gd name="connsiteX3" fmla="*/ 3140393 w 3232784"/>
              <a:gd name="connsiteY3" fmla="*/ 2344103 h 2372571"/>
              <a:gd name="connsiteX4" fmla="*/ 3232785 w 3232784"/>
              <a:gd name="connsiteY4" fmla="*/ 2364105 h 23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2784" h="2372571">
                <a:moveTo>
                  <a:pt x="0" y="2371725"/>
                </a:moveTo>
                <a:cubicBezTo>
                  <a:pt x="24765" y="2372678"/>
                  <a:pt x="84773" y="2375535"/>
                  <a:pt x="157163" y="2360295"/>
                </a:cubicBezTo>
                <a:cubicBezTo>
                  <a:pt x="1175385" y="2134553"/>
                  <a:pt x="1012508" y="0"/>
                  <a:pt x="1646873" y="0"/>
                </a:cubicBezTo>
                <a:cubicBezTo>
                  <a:pt x="2310765" y="0"/>
                  <a:pt x="2113598" y="2066925"/>
                  <a:pt x="3140393" y="2344103"/>
                </a:cubicBezTo>
                <a:cubicBezTo>
                  <a:pt x="3184208" y="2355533"/>
                  <a:pt x="3220403" y="2362200"/>
                  <a:pt x="3232785" y="236410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 cap="flat">
            <a:solidFill>
              <a:srgbClr val="2276CA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: Shape 15">
            <a:extLst>
              <a:ext uri="{FF2B5EF4-FFF2-40B4-BE49-F238E27FC236}">
                <a16:creationId xmlns="" xmlns:a16="http://schemas.microsoft.com/office/drawing/2014/main" id="{0F30654C-B2E7-4AAF-A3A0-B73C76694C40}"/>
              </a:ext>
            </a:extLst>
          </p:cNvPr>
          <p:cNvSpPr/>
          <p:nvPr/>
        </p:nvSpPr>
        <p:spPr>
          <a:xfrm>
            <a:off x="6327058" y="3319982"/>
            <a:ext cx="5188626" cy="2119886"/>
          </a:xfrm>
          <a:custGeom>
            <a:avLst/>
            <a:gdLst>
              <a:gd name="connsiteX0" fmla="*/ 0 w 3232784"/>
              <a:gd name="connsiteY0" fmla="*/ 2371725 h 2372571"/>
              <a:gd name="connsiteX1" fmla="*/ 157163 w 3232784"/>
              <a:gd name="connsiteY1" fmla="*/ 2360295 h 2372571"/>
              <a:gd name="connsiteX2" fmla="*/ 1646873 w 3232784"/>
              <a:gd name="connsiteY2" fmla="*/ 0 h 2372571"/>
              <a:gd name="connsiteX3" fmla="*/ 3140393 w 3232784"/>
              <a:gd name="connsiteY3" fmla="*/ 2344103 h 2372571"/>
              <a:gd name="connsiteX4" fmla="*/ 3232785 w 3232784"/>
              <a:gd name="connsiteY4" fmla="*/ 2364105 h 23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2784" h="2372571">
                <a:moveTo>
                  <a:pt x="0" y="2371725"/>
                </a:moveTo>
                <a:cubicBezTo>
                  <a:pt x="24765" y="2372678"/>
                  <a:pt x="84773" y="2375535"/>
                  <a:pt x="157163" y="2360295"/>
                </a:cubicBezTo>
                <a:cubicBezTo>
                  <a:pt x="1175385" y="2134553"/>
                  <a:pt x="1012508" y="0"/>
                  <a:pt x="1646873" y="0"/>
                </a:cubicBezTo>
                <a:cubicBezTo>
                  <a:pt x="2310765" y="0"/>
                  <a:pt x="2113598" y="2066925"/>
                  <a:pt x="3140393" y="2344103"/>
                </a:cubicBezTo>
                <a:cubicBezTo>
                  <a:pt x="3184208" y="2355533"/>
                  <a:pt x="3220403" y="2362200"/>
                  <a:pt x="3232785" y="2364105"/>
                </a:cubicBezTo>
              </a:path>
            </a:pathLst>
          </a:custGeom>
          <a:solidFill>
            <a:schemeClr val="accent2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0FDE519-10C2-4DEB-B8DA-D3E3EAB774BE}"/>
              </a:ext>
            </a:extLst>
          </p:cNvPr>
          <p:cNvCxnSpPr>
            <a:cxnSpLocks/>
          </p:cNvCxnSpPr>
          <p:nvPr/>
        </p:nvCxnSpPr>
        <p:spPr>
          <a:xfrm flipH="1">
            <a:off x="6125496" y="5466565"/>
            <a:ext cx="5628968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85A378B-6581-4222-8774-F4D363762591}"/>
              </a:ext>
            </a:extLst>
          </p:cNvPr>
          <p:cNvSpPr txBox="1"/>
          <p:nvPr/>
        </p:nvSpPr>
        <p:spPr>
          <a:xfrm rot="16200000">
            <a:off x="5168571" y="2817808"/>
            <a:ext cx="1234991" cy="2323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CASES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B4BEFC3-5827-4EF7-BDBE-B21D4C95516A}"/>
              </a:ext>
            </a:extLst>
          </p:cNvPr>
          <p:cNvSpPr txBox="1"/>
          <p:nvPr/>
        </p:nvSpPr>
        <p:spPr>
          <a:xfrm>
            <a:off x="8117703" y="5598097"/>
            <a:ext cx="803668" cy="3990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TIME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0FDE519-10C2-4DEB-B8DA-D3E3EAB774BE}"/>
              </a:ext>
            </a:extLst>
          </p:cNvPr>
          <p:cNvCxnSpPr>
            <a:cxnSpLocks/>
          </p:cNvCxnSpPr>
          <p:nvPr/>
        </p:nvCxnSpPr>
        <p:spPr>
          <a:xfrm flipV="1">
            <a:off x="6135331" y="2300752"/>
            <a:ext cx="0" cy="3172403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43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99750"/>
            <a:ext cx="11884800" cy="439200"/>
          </a:xfrm>
        </p:spPr>
        <p:txBody>
          <a:bodyPr/>
          <a:lstStyle/>
          <a:p>
            <a:r>
              <a:rPr lang="en-US" sz="2800" dirty="0" smtClean="0"/>
              <a:t>TE SLOPE MATTERS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205364" y="978758"/>
            <a:ext cx="11886464" cy="583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For the same total number of cases</a:t>
            </a:r>
            <a:endParaRPr lang="en-US" sz="24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296568" y="1596709"/>
            <a:ext cx="4452413" cy="4335979"/>
            <a:chOff x="75697" y="1283112"/>
            <a:chExt cx="8249938" cy="4013180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4985575" y="4926960"/>
              <a:ext cx="127753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Freeform: Shape 15">
            <a:extLst>
              <a:ext uri="{FF2B5EF4-FFF2-40B4-BE49-F238E27FC236}">
                <a16:creationId xmlns="" xmlns:a16="http://schemas.microsoft.com/office/drawing/2014/main" id="{0F30654C-B2E7-4AAF-A3A0-B73C76694C40}"/>
              </a:ext>
            </a:extLst>
          </p:cNvPr>
          <p:cNvSpPr/>
          <p:nvPr/>
        </p:nvSpPr>
        <p:spPr>
          <a:xfrm>
            <a:off x="921520" y="2191142"/>
            <a:ext cx="3473499" cy="3247128"/>
          </a:xfrm>
          <a:custGeom>
            <a:avLst/>
            <a:gdLst>
              <a:gd name="connsiteX0" fmla="*/ 0 w 3232784"/>
              <a:gd name="connsiteY0" fmla="*/ 2371725 h 2372571"/>
              <a:gd name="connsiteX1" fmla="*/ 157163 w 3232784"/>
              <a:gd name="connsiteY1" fmla="*/ 2360295 h 2372571"/>
              <a:gd name="connsiteX2" fmla="*/ 1646873 w 3232784"/>
              <a:gd name="connsiteY2" fmla="*/ 0 h 2372571"/>
              <a:gd name="connsiteX3" fmla="*/ 3140393 w 3232784"/>
              <a:gd name="connsiteY3" fmla="*/ 2344103 h 2372571"/>
              <a:gd name="connsiteX4" fmla="*/ 3232785 w 3232784"/>
              <a:gd name="connsiteY4" fmla="*/ 2364105 h 23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2784" h="2372571">
                <a:moveTo>
                  <a:pt x="0" y="2371725"/>
                </a:moveTo>
                <a:cubicBezTo>
                  <a:pt x="24765" y="2372678"/>
                  <a:pt x="84773" y="2375535"/>
                  <a:pt x="157163" y="2360295"/>
                </a:cubicBezTo>
                <a:cubicBezTo>
                  <a:pt x="1175385" y="2134553"/>
                  <a:pt x="1012508" y="0"/>
                  <a:pt x="1646873" y="0"/>
                </a:cubicBezTo>
                <a:cubicBezTo>
                  <a:pt x="2310765" y="0"/>
                  <a:pt x="2113598" y="2066925"/>
                  <a:pt x="3140393" y="2344103"/>
                </a:cubicBezTo>
                <a:cubicBezTo>
                  <a:pt x="3184208" y="2355533"/>
                  <a:pt x="3220403" y="2362200"/>
                  <a:pt x="3232785" y="236410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 cap="flat">
            <a:solidFill>
              <a:srgbClr val="2276CA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: Shape 15">
            <a:extLst>
              <a:ext uri="{FF2B5EF4-FFF2-40B4-BE49-F238E27FC236}">
                <a16:creationId xmlns="" xmlns:a16="http://schemas.microsoft.com/office/drawing/2014/main" id="{0F30654C-B2E7-4AAF-A3A0-B73C76694C40}"/>
              </a:ext>
            </a:extLst>
          </p:cNvPr>
          <p:cNvSpPr/>
          <p:nvPr/>
        </p:nvSpPr>
        <p:spPr>
          <a:xfrm>
            <a:off x="6327058" y="3319982"/>
            <a:ext cx="5188626" cy="2119886"/>
          </a:xfrm>
          <a:custGeom>
            <a:avLst/>
            <a:gdLst>
              <a:gd name="connsiteX0" fmla="*/ 0 w 3232784"/>
              <a:gd name="connsiteY0" fmla="*/ 2371725 h 2372571"/>
              <a:gd name="connsiteX1" fmla="*/ 157163 w 3232784"/>
              <a:gd name="connsiteY1" fmla="*/ 2360295 h 2372571"/>
              <a:gd name="connsiteX2" fmla="*/ 1646873 w 3232784"/>
              <a:gd name="connsiteY2" fmla="*/ 0 h 2372571"/>
              <a:gd name="connsiteX3" fmla="*/ 3140393 w 3232784"/>
              <a:gd name="connsiteY3" fmla="*/ 2344103 h 2372571"/>
              <a:gd name="connsiteX4" fmla="*/ 3232785 w 3232784"/>
              <a:gd name="connsiteY4" fmla="*/ 2364105 h 23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2784" h="2372571">
                <a:moveTo>
                  <a:pt x="0" y="2371725"/>
                </a:moveTo>
                <a:cubicBezTo>
                  <a:pt x="24765" y="2372678"/>
                  <a:pt x="84773" y="2375535"/>
                  <a:pt x="157163" y="2360295"/>
                </a:cubicBezTo>
                <a:cubicBezTo>
                  <a:pt x="1175385" y="2134553"/>
                  <a:pt x="1012508" y="0"/>
                  <a:pt x="1646873" y="0"/>
                </a:cubicBezTo>
                <a:cubicBezTo>
                  <a:pt x="2310765" y="0"/>
                  <a:pt x="2113598" y="2066925"/>
                  <a:pt x="3140393" y="2344103"/>
                </a:cubicBezTo>
                <a:cubicBezTo>
                  <a:pt x="3184208" y="2355533"/>
                  <a:pt x="3220403" y="2362200"/>
                  <a:pt x="3232785" y="2364105"/>
                </a:cubicBezTo>
              </a:path>
            </a:pathLst>
          </a:custGeom>
          <a:solidFill>
            <a:schemeClr val="accent2"/>
          </a:solidFill>
          <a:ln w="2857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0FDE519-10C2-4DEB-B8DA-D3E3EAB774BE}"/>
              </a:ext>
            </a:extLst>
          </p:cNvPr>
          <p:cNvCxnSpPr>
            <a:cxnSpLocks/>
          </p:cNvCxnSpPr>
          <p:nvPr/>
        </p:nvCxnSpPr>
        <p:spPr>
          <a:xfrm flipH="1">
            <a:off x="6096000" y="5466565"/>
            <a:ext cx="5628968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85A378B-6581-4222-8774-F4D363762591}"/>
              </a:ext>
            </a:extLst>
          </p:cNvPr>
          <p:cNvSpPr txBox="1"/>
          <p:nvPr/>
        </p:nvSpPr>
        <p:spPr>
          <a:xfrm rot="16200000">
            <a:off x="5168571" y="2817808"/>
            <a:ext cx="1234991" cy="2323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CASES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B4BEFC3-5827-4EF7-BDBE-B21D4C95516A}"/>
              </a:ext>
            </a:extLst>
          </p:cNvPr>
          <p:cNvSpPr txBox="1"/>
          <p:nvPr/>
        </p:nvSpPr>
        <p:spPr>
          <a:xfrm>
            <a:off x="8950867" y="5522759"/>
            <a:ext cx="803668" cy="3990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TIME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0FDE519-10C2-4DEB-B8DA-D3E3EAB774BE}"/>
              </a:ext>
            </a:extLst>
          </p:cNvPr>
          <p:cNvCxnSpPr>
            <a:cxnSpLocks/>
          </p:cNvCxnSpPr>
          <p:nvPr/>
        </p:nvCxnSpPr>
        <p:spPr>
          <a:xfrm flipV="1">
            <a:off x="6179575" y="2300752"/>
            <a:ext cx="0" cy="3172403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05658" y="1927403"/>
            <a:ext cx="973771" cy="3196518"/>
          </a:xfrm>
          <a:prstGeom prst="line">
            <a:avLst/>
          </a:prstGeom>
          <a:ln w="28575">
            <a:solidFill>
              <a:srgbClr val="F047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924575" y="2933977"/>
            <a:ext cx="1985909" cy="244523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53665" y="1898715"/>
            <a:ext cx="175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cs typeface="Arial" pitchFamily="34" charset="0"/>
              </a:rPr>
              <a:t>Gentle slope</a:t>
            </a:r>
          </a:p>
          <a:p>
            <a:r>
              <a:rPr lang="en-GB" dirty="0" smtClean="0">
                <a:cs typeface="Arial" pitchFamily="34" charset="0"/>
              </a:rPr>
              <a:t>Cases rise slowly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1517" y="1749109"/>
            <a:ext cx="175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cs typeface="Arial" pitchFamily="34" charset="0"/>
              </a:rPr>
              <a:t>Steep slope</a:t>
            </a:r>
          </a:p>
          <a:p>
            <a:r>
              <a:rPr lang="en-GB" dirty="0" smtClean="0">
                <a:cs typeface="Arial" pitchFamily="34" charset="0"/>
              </a:rPr>
              <a:t>Cases rise fast</a:t>
            </a:r>
          </a:p>
        </p:txBody>
      </p:sp>
      <p:pic>
        <p:nvPicPr>
          <p:cNvPr id="19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50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WHAT DIFFERENCE DOES THE SLOPE MAKE</a:t>
            </a:r>
            <a:endParaRPr lang="en-IN" sz="2800" dirty="0"/>
          </a:p>
        </p:txBody>
      </p:sp>
      <p:sp>
        <p:nvSpPr>
          <p:cNvPr id="4" name="Rectangle 3"/>
          <p:cNvSpPr/>
          <p:nvPr/>
        </p:nvSpPr>
        <p:spPr>
          <a:xfrm>
            <a:off x="587477" y="925554"/>
            <a:ext cx="110170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The faster the </a:t>
            </a:r>
            <a:r>
              <a:rPr lang="en-GB" sz="2400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curve </a:t>
            </a: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rises, the quicker the health care system gets overloaded beyond its capacity </a:t>
            </a:r>
            <a:endParaRPr lang="en-GB" sz="2400" dirty="0"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As </a:t>
            </a:r>
            <a:r>
              <a:rPr lang="en-GB" sz="2400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a consequence;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patients are forced to go without ICU beds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hospitals run out of the basic supplies. </a:t>
            </a:r>
            <a:endParaRPr lang="en-GB" sz="2400" dirty="0"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 </a:t>
            </a:r>
            <a:endParaRPr lang="en-GB" sz="2400" dirty="0"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A flatter curve assumes the same number of people ultimately get infected, but over a longer period of time. </a:t>
            </a:r>
            <a:endParaRPr lang="en-GB" sz="2400" dirty="0">
              <a:ea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en-GB" sz="2400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This means; 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less stressed health care system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fewer hospital visits on any given day</a:t>
            </a:r>
            <a:endParaRPr lang="en-GB" sz="2400" dirty="0"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333333"/>
                </a:solidFill>
                <a:ea typeface="Times New Roman" panose="02020603050405020304" pitchFamily="18" charset="0"/>
              </a:rPr>
              <a:t>fewer sick people being turned away. </a:t>
            </a:r>
            <a:endParaRPr lang="en-GB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5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102474"/>
            <a:ext cx="11884800" cy="439200"/>
          </a:xfrm>
        </p:spPr>
        <p:txBody>
          <a:bodyPr/>
          <a:lstStyle/>
          <a:p>
            <a:r>
              <a:rPr lang="en-US" sz="2800" dirty="0" smtClean="0"/>
              <a:t>IMPACT ON HEALTHCARE SYSTEM</a:t>
            </a:r>
            <a:endParaRPr lang="en-IN" sz="28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483255"/>
            <a:ext cx="8913518" cy="4400427"/>
            <a:chOff x="75697" y="1283112"/>
            <a:chExt cx="8249938" cy="4072830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725232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rgbClr val="2276C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643888-0298-4613-A6EA-430480A86D90}"/>
              </a:ext>
            </a:extLst>
          </p:cNvPr>
          <p:cNvSpPr txBox="1"/>
          <p:nvPr/>
        </p:nvSpPr>
        <p:spPr>
          <a:xfrm>
            <a:off x="6713151" y="3227541"/>
            <a:ext cx="34797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HEALTHCARE </a:t>
            </a:r>
            <a:r>
              <a:rPr lang="en-IN" b="1" dirty="0">
                <a:cs typeface="Arial" pitchFamily="34" charset="0"/>
              </a:rPr>
              <a:t>SYSTEM CAPACITY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935661" y="3717598"/>
            <a:ext cx="821173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221" y="818746"/>
            <a:ext cx="11886464" cy="583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Problem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46925" y="2066515"/>
            <a:ext cx="2435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cs typeface="Arial" pitchFamily="34" charset="0"/>
              </a:rPr>
              <a:t>Wards, ICU beds, PPEs </a:t>
            </a:r>
          </a:p>
          <a:p>
            <a:r>
              <a:rPr lang="en-GB" dirty="0" smtClean="0">
                <a:cs typeface="Arial" pitchFamily="34" charset="0"/>
              </a:rPr>
              <a:t>Intubation facilities, etc.</a:t>
            </a:r>
          </a:p>
        </p:txBody>
      </p:sp>
      <p:pic>
        <p:nvPicPr>
          <p:cNvPr id="13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69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102474"/>
            <a:ext cx="11884800" cy="439200"/>
          </a:xfrm>
        </p:spPr>
        <p:txBody>
          <a:bodyPr/>
          <a:lstStyle/>
          <a:p>
            <a:r>
              <a:rPr lang="en-US" sz="2800" dirty="0" smtClean="0"/>
              <a:t>FLATTEN </a:t>
            </a:r>
            <a:r>
              <a:rPr lang="en-US" sz="2800" dirty="0"/>
              <a:t>THE CURVE</a:t>
            </a:r>
            <a:endParaRPr lang="en-IN" sz="28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483255"/>
            <a:ext cx="8913518" cy="4400427"/>
            <a:chOff x="75697" y="1283112"/>
            <a:chExt cx="8249938" cy="4072830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725232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rgbClr val="2276C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643888-0298-4613-A6EA-430480A86D90}"/>
              </a:ext>
            </a:extLst>
          </p:cNvPr>
          <p:cNvSpPr txBox="1"/>
          <p:nvPr/>
        </p:nvSpPr>
        <p:spPr>
          <a:xfrm>
            <a:off x="6741617" y="1388274"/>
            <a:ext cx="43153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IMPROVE HEALTH </a:t>
            </a:r>
            <a:r>
              <a:rPr lang="en-IN" b="1" dirty="0">
                <a:cs typeface="Arial" pitchFamily="34" charset="0"/>
              </a:rPr>
              <a:t>CARE SYSTEM CAPACITY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935661" y="3717598"/>
            <a:ext cx="821173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221" y="818746"/>
            <a:ext cx="11886464" cy="583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Solution 1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887465" y="1869748"/>
            <a:ext cx="821173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643888-0298-4613-A6EA-430480A86D90}"/>
              </a:ext>
            </a:extLst>
          </p:cNvPr>
          <p:cNvSpPr txBox="1"/>
          <p:nvPr/>
        </p:nvSpPr>
        <p:spPr>
          <a:xfrm>
            <a:off x="6528899" y="3336317"/>
            <a:ext cx="43153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HEALTH </a:t>
            </a:r>
            <a:r>
              <a:rPr lang="en-IN" b="1" dirty="0">
                <a:cs typeface="Arial" pitchFamily="34" charset="0"/>
              </a:rPr>
              <a:t>CARE SYSTEM CAPACITY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357938" y="1903394"/>
            <a:ext cx="0" cy="180225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210725" y="2793353"/>
            <a:ext cx="2254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cs typeface="Arial" pitchFamily="34" charset="0"/>
              </a:rPr>
              <a:t>5 wards, 10 ICU beds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84693" y="945504"/>
            <a:ext cx="2261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cs typeface="Arial" pitchFamily="34" charset="0"/>
              </a:rPr>
              <a:t>50 wards, 20 ICU beds</a:t>
            </a:r>
          </a:p>
        </p:txBody>
      </p:sp>
      <p:pic>
        <p:nvPicPr>
          <p:cNvPr id="18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3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FLATTEN</a:t>
            </a:r>
            <a:r>
              <a:rPr lang="en-US" dirty="0"/>
              <a:t> THE CURVE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221" y="688965"/>
            <a:ext cx="11886464" cy="583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Solution 2</a:t>
            </a:r>
            <a:endParaRPr lang="en-US" sz="24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399017"/>
            <a:ext cx="8913518" cy="4400427"/>
            <a:chOff x="75697" y="1283112"/>
            <a:chExt cx="8249938" cy="4072830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1337190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4" name="Right Triangle 13"/>
          <p:cNvSpPr/>
          <p:nvPr/>
        </p:nvSpPr>
        <p:spPr bwMode="auto">
          <a:xfrm rot="16200000">
            <a:off x="3238564" y="3770625"/>
            <a:ext cx="1517777" cy="559834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 bwMode="auto">
          <a:xfrm rot="1030568">
            <a:off x="3207432" y="3796699"/>
            <a:ext cx="737009" cy="4360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1998687" y="3010736"/>
            <a:ext cx="20926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Collection Action:</a:t>
            </a:r>
          </a:p>
          <a:p>
            <a:pPr algn="ctr"/>
            <a:r>
              <a:rPr lang="en-IN" b="1" dirty="0" smtClean="0">
                <a:cs typeface="Arial" pitchFamily="34" charset="0"/>
              </a:rPr>
              <a:t>‘Gentle’ the slope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732282" y="4955458"/>
            <a:ext cx="559835" cy="14748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435021" y="3291653"/>
            <a:ext cx="0" cy="1428224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1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FLATTEN THE CURVE</a:t>
            </a:r>
            <a:endParaRPr lang="en-IN" sz="28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483255"/>
            <a:ext cx="8913518" cy="4400427"/>
            <a:chOff x="75697" y="1283112"/>
            <a:chExt cx="8249938" cy="407283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725232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4" name="Right Triangle 13"/>
          <p:cNvSpPr/>
          <p:nvPr/>
        </p:nvSpPr>
        <p:spPr bwMode="auto">
          <a:xfrm rot="16200000">
            <a:off x="2592126" y="3770625"/>
            <a:ext cx="1517777" cy="559834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 bwMode="auto">
          <a:xfrm rot="1030568">
            <a:off x="2475913" y="3346527"/>
            <a:ext cx="737009" cy="4360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0" name="Freeform: Shape 16">
            <a:extLst>
              <a:ext uri="{FF2B5EF4-FFF2-40B4-BE49-F238E27FC236}">
                <a16:creationId xmlns="" xmlns:a16="http://schemas.microsoft.com/office/drawing/2014/main" id="{26C699BE-B075-4E15-A7E4-9FA7783327C2}"/>
              </a:ext>
            </a:extLst>
          </p:cNvPr>
          <p:cNvSpPr/>
          <p:nvPr/>
        </p:nvSpPr>
        <p:spPr>
          <a:xfrm>
            <a:off x="3260880" y="3915060"/>
            <a:ext cx="7961093" cy="1425758"/>
          </a:xfrm>
          <a:custGeom>
            <a:avLst/>
            <a:gdLst>
              <a:gd name="connsiteX0" fmla="*/ 0 w 5816917"/>
              <a:gd name="connsiteY0" fmla="*/ 1041082 h 1041755"/>
              <a:gd name="connsiteX1" fmla="*/ 282893 w 5816917"/>
              <a:gd name="connsiteY1" fmla="*/ 1036320 h 1041755"/>
              <a:gd name="connsiteX2" fmla="*/ 2963228 w 5816917"/>
              <a:gd name="connsiteY2" fmla="*/ 0 h 1041755"/>
              <a:gd name="connsiteX3" fmla="*/ 5650230 w 5816917"/>
              <a:gd name="connsiteY3" fmla="*/ 1028700 h 1041755"/>
              <a:gd name="connsiteX4" fmla="*/ 5816918 w 5816917"/>
              <a:gd name="connsiteY4" fmla="*/ 1037272 h 104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917" h="1041755">
                <a:moveTo>
                  <a:pt x="0" y="1041082"/>
                </a:moveTo>
                <a:cubicBezTo>
                  <a:pt x="44768" y="1042035"/>
                  <a:pt x="153353" y="1042988"/>
                  <a:pt x="282893" y="1036320"/>
                </a:cubicBezTo>
                <a:cubicBezTo>
                  <a:pt x="2115503" y="937260"/>
                  <a:pt x="2061210" y="0"/>
                  <a:pt x="2963228" y="0"/>
                </a:cubicBezTo>
                <a:cubicBezTo>
                  <a:pt x="3906203" y="0"/>
                  <a:pt x="3802380" y="907732"/>
                  <a:pt x="5650230" y="1028700"/>
                </a:cubicBezTo>
                <a:cubicBezTo>
                  <a:pt x="5729288" y="1033463"/>
                  <a:pt x="5794058" y="1036320"/>
                  <a:pt x="5816918" y="1037272"/>
                </a:cubicBezTo>
              </a:path>
            </a:pathLst>
          </a:custGeom>
          <a:solidFill>
            <a:srgbClr val="92D050">
              <a:alpha val="88000"/>
            </a:srgbClr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Right Triangle 20"/>
          <p:cNvSpPr/>
          <p:nvPr/>
        </p:nvSpPr>
        <p:spPr bwMode="auto">
          <a:xfrm rot="16200000">
            <a:off x="5648775" y="4327712"/>
            <a:ext cx="460896" cy="641122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 bwMode="auto">
          <a:xfrm rot="5223736">
            <a:off x="5551363" y="3882628"/>
            <a:ext cx="737009" cy="43609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3414234" y="1620970"/>
            <a:ext cx="1804907" cy="3657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No Intervention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5385185" y="2941799"/>
            <a:ext cx="29343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With some collective action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536" y="803339"/>
            <a:ext cx="11886464" cy="583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Solution 2…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815588" y="3388836"/>
            <a:ext cx="0" cy="1428224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336330" y="4417824"/>
            <a:ext cx="10505" cy="460898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111518" y="4881716"/>
            <a:ext cx="559835" cy="14748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639949" y="5019368"/>
            <a:ext cx="559835" cy="14748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02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483255"/>
            <a:ext cx="8913518" cy="4400427"/>
            <a:chOff x="75697" y="1283112"/>
            <a:chExt cx="8249938" cy="407283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725232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643888-0298-4613-A6EA-430480A86D90}"/>
              </a:ext>
            </a:extLst>
          </p:cNvPr>
          <p:cNvSpPr txBox="1"/>
          <p:nvPr/>
        </p:nvSpPr>
        <p:spPr>
          <a:xfrm>
            <a:off x="6713151" y="3227541"/>
            <a:ext cx="333180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HEALTH CARE SYSTEM CAPACITY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104477" y="3717598"/>
            <a:ext cx="821173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6">
            <a:extLst>
              <a:ext uri="{FF2B5EF4-FFF2-40B4-BE49-F238E27FC236}">
                <a16:creationId xmlns="" xmlns:a16="http://schemas.microsoft.com/office/drawing/2014/main" id="{26C699BE-B075-4E15-A7E4-9FA7783327C2}"/>
              </a:ext>
            </a:extLst>
          </p:cNvPr>
          <p:cNvSpPr/>
          <p:nvPr/>
        </p:nvSpPr>
        <p:spPr>
          <a:xfrm>
            <a:off x="2232702" y="3915060"/>
            <a:ext cx="7961093" cy="1425758"/>
          </a:xfrm>
          <a:custGeom>
            <a:avLst/>
            <a:gdLst>
              <a:gd name="connsiteX0" fmla="*/ 0 w 5816917"/>
              <a:gd name="connsiteY0" fmla="*/ 1041082 h 1041755"/>
              <a:gd name="connsiteX1" fmla="*/ 282893 w 5816917"/>
              <a:gd name="connsiteY1" fmla="*/ 1036320 h 1041755"/>
              <a:gd name="connsiteX2" fmla="*/ 2963228 w 5816917"/>
              <a:gd name="connsiteY2" fmla="*/ 0 h 1041755"/>
              <a:gd name="connsiteX3" fmla="*/ 5650230 w 5816917"/>
              <a:gd name="connsiteY3" fmla="*/ 1028700 h 1041755"/>
              <a:gd name="connsiteX4" fmla="*/ 5816918 w 5816917"/>
              <a:gd name="connsiteY4" fmla="*/ 1037272 h 104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917" h="1041755">
                <a:moveTo>
                  <a:pt x="0" y="1041082"/>
                </a:moveTo>
                <a:cubicBezTo>
                  <a:pt x="44768" y="1042035"/>
                  <a:pt x="153353" y="1042988"/>
                  <a:pt x="282893" y="1036320"/>
                </a:cubicBezTo>
                <a:cubicBezTo>
                  <a:pt x="2115503" y="937260"/>
                  <a:pt x="2061210" y="0"/>
                  <a:pt x="2963228" y="0"/>
                </a:cubicBezTo>
                <a:cubicBezTo>
                  <a:pt x="3906203" y="0"/>
                  <a:pt x="3802380" y="907732"/>
                  <a:pt x="5650230" y="1028700"/>
                </a:cubicBezTo>
                <a:cubicBezTo>
                  <a:pt x="5729288" y="1033463"/>
                  <a:pt x="5794058" y="1036320"/>
                  <a:pt x="5816918" y="1037272"/>
                </a:cubicBezTo>
              </a:path>
            </a:pathLst>
          </a:custGeom>
          <a:solidFill>
            <a:srgbClr val="92D050">
              <a:alpha val="88000"/>
            </a:srgbClr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3414234" y="1620970"/>
            <a:ext cx="1804907" cy="3657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No Intervention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7746616" y="4039322"/>
            <a:ext cx="229833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With Collective Action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 txBox="1">
            <a:spLocks/>
          </p:cNvSpPr>
          <p:nvPr/>
        </p:nvSpPr>
        <p:spPr>
          <a:xfrm>
            <a:off x="172221" y="818746"/>
            <a:ext cx="11886464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Solution 2…</a:t>
            </a:r>
            <a:endParaRPr lang="en-US" sz="24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FLATTEN THE CURVE</a:t>
            </a:r>
            <a:endParaRPr lang="en-GB" sz="2800" dirty="0"/>
          </a:p>
        </p:txBody>
      </p:sp>
      <p:pic>
        <p:nvPicPr>
          <p:cNvPr id="15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5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454D4-33D9-49D0-AA59-731AEB8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0" y="102474"/>
            <a:ext cx="11884800" cy="439200"/>
          </a:xfrm>
        </p:spPr>
        <p:txBody>
          <a:bodyPr/>
          <a:lstStyle/>
          <a:p>
            <a:r>
              <a:rPr lang="en-US" sz="2800" dirty="0"/>
              <a:t>FLATTEN THE CURVE</a:t>
            </a:r>
            <a:endParaRPr lang="en-IN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Solution 2…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812785BC-DB94-4B7F-851D-C65155C69008}"/>
              </a:ext>
            </a:extLst>
          </p:cNvPr>
          <p:cNvGrpSpPr>
            <a:grpSpLocks noChangeAspect="1"/>
          </p:cNvGrpSpPr>
          <p:nvPr/>
        </p:nvGrpSpPr>
        <p:grpSpPr>
          <a:xfrm>
            <a:off x="1402697" y="1483255"/>
            <a:ext cx="8913518" cy="4400427"/>
            <a:chOff x="75697" y="1283112"/>
            <a:chExt cx="8249938" cy="4072830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F30654C-B2E7-4AAF-A3A0-B73C76694C40}"/>
                </a:ext>
              </a:extLst>
            </p:cNvPr>
            <p:cNvSpPr/>
            <p:nvPr/>
          </p:nvSpPr>
          <p:spPr>
            <a:xfrm>
              <a:off x="725232" y="1848421"/>
              <a:ext cx="4095039" cy="3005390"/>
            </a:xfrm>
            <a:custGeom>
              <a:avLst/>
              <a:gdLst>
                <a:gd name="connsiteX0" fmla="*/ 0 w 3232784"/>
                <a:gd name="connsiteY0" fmla="*/ 2371725 h 2372571"/>
                <a:gd name="connsiteX1" fmla="*/ 157163 w 3232784"/>
                <a:gd name="connsiteY1" fmla="*/ 2360295 h 2372571"/>
                <a:gd name="connsiteX2" fmla="*/ 1646873 w 3232784"/>
                <a:gd name="connsiteY2" fmla="*/ 0 h 2372571"/>
                <a:gd name="connsiteX3" fmla="*/ 3140393 w 3232784"/>
                <a:gd name="connsiteY3" fmla="*/ 2344103 h 2372571"/>
                <a:gd name="connsiteX4" fmla="*/ 3232785 w 3232784"/>
                <a:gd name="connsiteY4" fmla="*/ 2364105 h 237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2784" h="2372571">
                  <a:moveTo>
                    <a:pt x="0" y="2371725"/>
                  </a:moveTo>
                  <a:cubicBezTo>
                    <a:pt x="24765" y="2372678"/>
                    <a:pt x="84773" y="2375535"/>
                    <a:pt x="157163" y="2360295"/>
                  </a:cubicBezTo>
                  <a:cubicBezTo>
                    <a:pt x="1175385" y="2134553"/>
                    <a:pt x="1012508" y="0"/>
                    <a:pt x="1646873" y="0"/>
                  </a:cubicBezTo>
                  <a:cubicBezTo>
                    <a:pt x="2310765" y="0"/>
                    <a:pt x="2113598" y="2066925"/>
                    <a:pt x="3140393" y="2344103"/>
                  </a:cubicBezTo>
                  <a:cubicBezTo>
                    <a:pt x="3184208" y="2355533"/>
                    <a:pt x="3220403" y="2362200"/>
                    <a:pt x="3232785" y="2364105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solidFill>
                <a:srgbClr val="2276C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115730D7-9CEA-4391-A77A-5A0CDD1FD418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6" y="1283112"/>
              <a:ext cx="0" cy="3570699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0FDE519-10C2-4DEB-B8DA-D3E3EAB774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576" y="4864870"/>
              <a:ext cx="7776059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B4BEFC3-5827-4EF7-BDBE-B21D4C95516A}"/>
                </a:ext>
              </a:extLst>
            </p:cNvPr>
            <p:cNvSpPr txBox="1"/>
            <p:nvPr/>
          </p:nvSpPr>
          <p:spPr>
            <a:xfrm>
              <a:off x="2500453" y="4986610"/>
              <a:ext cx="127753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TIME</a:t>
              </a:r>
              <a:endParaRPr lang="en-US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B85A378B-6581-4222-8774-F4D363762591}"/>
                </a:ext>
              </a:extLst>
            </p:cNvPr>
            <p:cNvSpPr txBox="1"/>
            <p:nvPr/>
          </p:nvSpPr>
          <p:spPr>
            <a:xfrm rot="16200000">
              <a:off x="-311162" y="2731282"/>
              <a:ext cx="11430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N" b="1" dirty="0">
                  <a:cs typeface="Arial" pitchFamily="34" charset="0"/>
                </a:rPr>
                <a:t>CASES</a:t>
              </a:r>
              <a:endParaRPr lang="en-US" b="1" dirty="0"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643888-0298-4613-A6EA-430480A86D90}"/>
              </a:ext>
            </a:extLst>
          </p:cNvPr>
          <p:cNvSpPr txBox="1"/>
          <p:nvPr/>
        </p:nvSpPr>
        <p:spPr>
          <a:xfrm>
            <a:off x="6713151" y="3227541"/>
            <a:ext cx="333180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HEALTH CARE SYSTEM CAPACITY</a:t>
            </a:r>
            <a:endParaRPr lang="en-US" b="1" dirty="0"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104477" y="3717598"/>
            <a:ext cx="821173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6">
            <a:extLst>
              <a:ext uri="{FF2B5EF4-FFF2-40B4-BE49-F238E27FC236}">
                <a16:creationId xmlns="" xmlns:a16="http://schemas.microsoft.com/office/drawing/2014/main" id="{26C699BE-B075-4E15-A7E4-9FA7783327C2}"/>
              </a:ext>
            </a:extLst>
          </p:cNvPr>
          <p:cNvSpPr/>
          <p:nvPr/>
        </p:nvSpPr>
        <p:spPr>
          <a:xfrm>
            <a:off x="2232702" y="3915060"/>
            <a:ext cx="7961093" cy="1425758"/>
          </a:xfrm>
          <a:custGeom>
            <a:avLst/>
            <a:gdLst>
              <a:gd name="connsiteX0" fmla="*/ 0 w 5816917"/>
              <a:gd name="connsiteY0" fmla="*/ 1041082 h 1041755"/>
              <a:gd name="connsiteX1" fmla="*/ 282893 w 5816917"/>
              <a:gd name="connsiteY1" fmla="*/ 1036320 h 1041755"/>
              <a:gd name="connsiteX2" fmla="*/ 2963228 w 5816917"/>
              <a:gd name="connsiteY2" fmla="*/ 0 h 1041755"/>
              <a:gd name="connsiteX3" fmla="*/ 5650230 w 5816917"/>
              <a:gd name="connsiteY3" fmla="*/ 1028700 h 1041755"/>
              <a:gd name="connsiteX4" fmla="*/ 5816918 w 5816917"/>
              <a:gd name="connsiteY4" fmla="*/ 1037272 h 104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917" h="1041755">
                <a:moveTo>
                  <a:pt x="0" y="1041082"/>
                </a:moveTo>
                <a:cubicBezTo>
                  <a:pt x="44768" y="1042035"/>
                  <a:pt x="153353" y="1042988"/>
                  <a:pt x="282893" y="1036320"/>
                </a:cubicBezTo>
                <a:cubicBezTo>
                  <a:pt x="2115503" y="937260"/>
                  <a:pt x="2061210" y="0"/>
                  <a:pt x="2963228" y="0"/>
                </a:cubicBezTo>
                <a:cubicBezTo>
                  <a:pt x="3906203" y="0"/>
                  <a:pt x="3802380" y="907732"/>
                  <a:pt x="5650230" y="1028700"/>
                </a:cubicBezTo>
                <a:cubicBezTo>
                  <a:pt x="5729288" y="1033463"/>
                  <a:pt x="5794058" y="1036320"/>
                  <a:pt x="5816918" y="1037272"/>
                </a:cubicBezTo>
              </a:path>
            </a:pathLst>
          </a:custGeom>
          <a:solidFill>
            <a:srgbClr val="92D050">
              <a:alpha val="88000"/>
            </a:srgbClr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3414234" y="1103595"/>
            <a:ext cx="1804907" cy="3657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>
                <a:cs typeface="Arial" pitchFamily="34" charset="0"/>
              </a:rPr>
              <a:t>No Intervention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E5B7FB7-79CB-4CC5-815F-AC8A3BC53784}"/>
              </a:ext>
            </a:extLst>
          </p:cNvPr>
          <p:cNvSpPr txBox="1"/>
          <p:nvPr/>
        </p:nvSpPr>
        <p:spPr>
          <a:xfrm>
            <a:off x="7746616" y="4039322"/>
            <a:ext cx="244717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b="1" dirty="0" smtClean="0">
                <a:cs typeface="Arial" pitchFamily="34" charset="0"/>
              </a:rPr>
              <a:t>With Collective Action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675A068-CA5D-41EF-969A-52C25061B96A}"/>
              </a:ext>
            </a:extLst>
          </p:cNvPr>
          <p:cNvSpPr txBox="1"/>
          <p:nvPr/>
        </p:nvSpPr>
        <p:spPr>
          <a:xfrm>
            <a:off x="6838388" y="1457673"/>
            <a:ext cx="4514239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000" b="1" dirty="0">
                <a:cs typeface="Arial" pitchFamily="34" charset="0"/>
              </a:rPr>
              <a:t>Personal: </a:t>
            </a:r>
            <a:r>
              <a:rPr lang="en-IN" sz="2000" dirty="0">
                <a:cs typeface="Arial" pitchFamily="34" charset="0"/>
              </a:rPr>
              <a:t>Hygiene &amp; Safety Measures</a:t>
            </a:r>
          </a:p>
          <a:p>
            <a:r>
              <a:rPr lang="en-US" sz="2000" b="1" dirty="0">
                <a:cs typeface="Arial" pitchFamily="34" charset="0"/>
              </a:rPr>
              <a:t>Community: </a:t>
            </a:r>
            <a:r>
              <a:rPr lang="en-US" sz="2000" dirty="0">
                <a:cs typeface="Arial" pitchFamily="34" charset="0"/>
              </a:rPr>
              <a:t>Social Distancing</a:t>
            </a:r>
          </a:p>
          <a:p>
            <a:r>
              <a:rPr lang="en-US" sz="2000" b="1" dirty="0">
                <a:cs typeface="Arial" pitchFamily="34" charset="0"/>
              </a:rPr>
              <a:t>Environmental: </a:t>
            </a:r>
            <a:r>
              <a:rPr lang="en-US" sz="2000" dirty="0">
                <a:cs typeface="Arial" pitchFamily="34" charset="0"/>
              </a:rPr>
              <a:t>Cleaning </a:t>
            </a:r>
            <a:r>
              <a:rPr lang="en-US" sz="2000" dirty="0" smtClean="0">
                <a:cs typeface="Arial" pitchFamily="34" charset="0"/>
              </a:rPr>
              <a:t>Surfaces</a:t>
            </a:r>
          </a:p>
          <a:p>
            <a:r>
              <a:rPr lang="en-US" sz="2000" b="1" dirty="0" smtClean="0">
                <a:cs typeface="Arial" pitchFamily="34" charset="0"/>
              </a:rPr>
              <a:t>Enforcement: </a:t>
            </a:r>
            <a:r>
              <a:rPr lang="en-US" sz="2000" dirty="0" smtClean="0">
                <a:cs typeface="Arial" pitchFamily="34" charset="0"/>
              </a:rPr>
              <a:t>MCO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204E4D1-CFFC-48A1-BBE5-F2CBD943E5A3}"/>
              </a:ext>
            </a:extLst>
          </p:cNvPr>
          <p:cNvSpPr txBox="1"/>
          <p:nvPr/>
        </p:nvSpPr>
        <p:spPr>
          <a:xfrm>
            <a:off x="6838388" y="1032245"/>
            <a:ext cx="27024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N" sz="2000" b="1" u="sng" dirty="0" smtClean="0">
                <a:cs typeface="Arial" pitchFamily="34" charset="0"/>
              </a:rPr>
              <a:t>Collective Action</a:t>
            </a:r>
            <a:endParaRPr lang="en-US" sz="2000" b="1" u="sng" dirty="0">
              <a:cs typeface="Arial" pitchFamily="34" charset="0"/>
            </a:endParaRPr>
          </a:p>
        </p:txBody>
      </p:sp>
      <p:pic>
        <p:nvPicPr>
          <p:cNvPr id="18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33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FLATTEN THE CURVE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3600" y="863348"/>
            <a:ext cx="11886464" cy="4283840"/>
          </a:xfrm>
        </p:spPr>
        <p:txBody>
          <a:bodyPr>
            <a:noAutofit/>
          </a:bodyPr>
          <a:lstStyle/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Without speedy and coordinated public health actions such as </a:t>
            </a:r>
            <a:endParaRPr lang="en-GB" sz="2400" dirty="0" smtClean="0"/>
          </a:p>
          <a:p>
            <a:pPr marL="1028700" lvl="1" indent="-342900" fontAlgn="base"/>
            <a:r>
              <a:rPr lang="en-GB" dirty="0" smtClean="0"/>
              <a:t>rapid </a:t>
            </a:r>
            <a:r>
              <a:rPr lang="en-GB" dirty="0"/>
              <a:t>testing</a:t>
            </a:r>
            <a:r>
              <a:rPr lang="en-GB" dirty="0" smtClean="0"/>
              <a:t>,</a:t>
            </a:r>
          </a:p>
          <a:p>
            <a:pPr marL="1028700" lvl="1" indent="-342900" fontAlgn="base"/>
            <a:r>
              <a:rPr lang="en-GB" dirty="0" smtClean="0"/>
              <a:t>isolation </a:t>
            </a:r>
            <a:r>
              <a:rPr lang="en-GB" dirty="0"/>
              <a:t>of </a:t>
            </a:r>
            <a:r>
              <a:rPr lang="en-GB" dirty="0" smtClean="0"/>
              <a:t>cases </a:t>
            </a:r>
          </a:p>
          <a:p>
            <a:pPr marL="1028700" lvl="1" indent="-342900" fontAlgn="base"/>
            <a:r>
              <a:rPr lang="en-GB" dirty="0" smtClean="0"/>
              <a:t>social distancing </a:t>
            </a:r>
          </a:p>
          <a:p>
            <a:pPr marL="1028700" lvl="1" indent="-342900" fontAlgn="base"/>
            <a:r>
              <a:rPr lang="en-GB" dirty="0" smtClean="0"/>
              <a:t>stay-at-home policies (MCOs)</a:t>
            </a:r>
          </a:p>
          <a:p>
            <a:pPr lvl="1" indent="0" fontAlgn="base">
              <a:buNone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number of COVID-19 cases could rise beyond the capacity of the healthcare system </a:t>
            </a:r>
            <a:endParaRPr lang="en-GB" sz="2400" dirty="0"/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400" dirty="0" smtClean="0"/>
              <a:t>The </a:t>
            </a:r>
            <a:r>
              <a:rPr lang="en-GB" sz="2400" dirty="0"/>
              <a:t>goal is to "flatten" the </a:t>
            </a:r>
            <a:r>
              <a:rPr lang="en-GB" sz="2400" dirty="0" smtClean="0"/>
              <a:t>curve – </a:t>
            </a:r>
            <a:r>
              <a:rPr lang="en-GB" sz="2400" dirty="0"/>
              <a:t>reduce the daily rate of new cases so that the number of severe cases can be handled effectively by the healthcare system.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Note that public health actions taken to "flatten the curve" do not guarantee the reduction in total number of cases during a pandemic. </a:t>
            </a:r>
            <a:endParaRPr lang="en-GB" sz="2400" dirty="0" smtClean="0"/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400" dirty="0" smtClean="0"/>
              <a:t>That </a:t>
            </a:r>
            <a:r>
              <a:rPr lang="en-GB" sz="2400" dirty="0"/>
              <a:t>will be determined by additional factors such the speed by which other effective prevention measures </a:t>
            </a:r>
            <a:r>
              <a:rPr lang="en-GB" sz="2400" dirty="0" smtClean="0"/>
              <a:t>e.g</a:t>
            </a:r>
            <a:r>
              <a:rPr lang="en-GB" sz="2400" dirty="0"/>
              <a:t>., </a:t>
            </a:r>
            <a:r>
              <a:rPr lang="en-GB" sz="2400" dirty="0" smtClean="0"/>
              <a:t>vaccination against the virus</a:t>
            </a:r>
            <a:endParaRPr lang="en-GB" sz="2400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64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13" y="410365"/>
            <a:ext cx="7373775" cy="439200"/>
          </a:xfrm>
        </p:spPr>
        <p:txBody>
          <a:bodyPr/>
          <a:lstStyle/>
          <a:p>
            <a:r>
              <a:rPr lang="en-GB" sz="2800" dirty="0" smtClean="0"/>
              <a:t>The toilet analogy </a:t>
            </a:r>
            <a:r>
              <a:rPr lang="en-GB" sz="2400" b="0" dirty="0"/>
              <a:t>-</a:t>
            </a:r>
            <a:r>
              <a:rPr lang="en-GB" sz="2400" b="0" dirty="0" smtClean="0"/>
              <a:t> </a:t>
            </a:r>
            <a:r>
              <a:rPr lang="en-GB" sz="2400" b="0" i="1" dirty="0"/>
              <a:t>Charles </a:t>
            </a:r>
            <a:r>
              <a:rPr lang="en-GB" sz="2400" b="0" i="1" dirty="0" err="1"/>
              <a:t>Bergquist</a:t>
            </a:r>
            <a:endParaRPr lang="en-GB" sz="2400" b="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003661" y="4702832"/>
            <a:ext cx="1892017" cy="583200"/>
          </a:xfrm>
        </p:spPr>
        <p:txBody>
          <a:bodyPr/>
          <a:lstStyle/>
          <a:p>
            <a:r>
              <a:rPr lang="en-GB" b="1" dirty="0" smtClean="0"/>
              <a:t>One toilet</a:t>
            </a:r>
            <a:endParaRPr lang="en-GB" b="1" dirty="0"/>
          </a:p>
        </p:txBody>
      </p:sp>
      <p:pic>
        <p:nvPicPr>
          <p:cNvPr id="5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9003661" y="2308150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3184587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4071374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4958161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5844948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4203983" y="4747656"/>
            <a:ext cx="1892017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Many people</a:t>
            </a:r>
            <a:endParaRPr lang="en-GB" b="1" dirty="0"/>
          </a:p>
        </p:txBody>
      </p:sp>
      <p:sp>
        <p:nvSpPr>
          <p:cNvPr id="4" name="Right Arrow 3"/>
          <p:cNvSpPr/>
          <p:nvPr/>
        </p:nvSpPr>
        <p:spPr bwMode="auto">
          <a:xfrm>
            <a:off x="7328647" y="3419511"/>
            <a:ext cx="1102659" cy="5204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pic>
        <p:nvPicPr>
          <p:cNvPr id="11" name="Picture 2" descr="Taylor's Lakeside Campu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81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39" y="342803"/>
            <a:ext cx="5348312" cy="439200"/>
          </a:xfrm>
        </p:spPr>
        <p:txBody>
          <a:bodyPr/>
          <a:lstStyle/>
          <a:p>
            <a:r>
              <a:rPr lang="en-GB" sz="2800" dirty="0" smtClean="0"/>
              <a:t>The toilet analogy</a:t>
            </a:r>
            <a:endParaRPr lang="en-GB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097024" y="4667673"/>
            <a:ext cx="1892017" cy="583200"/>
          </a:xfrm>
        </p:spPr>
        <p:txBody>
          <a:bodyPr/>
          <a:lstStyle/>
          <a:p>
            <a:r>
              <a:rPr lang="en-GB" b="1" dirty="0" smtClean="0"/>
              <a:t>Many toilets</a:t>
            </a:r>
            <a:endParaRPr lang="en-GB" b="1" dirty="0"/>
          </a:p>
        </p:txBody>
      </p:sp>
      <p:pic>
        <p:nvPicPr>
          <p:cNvPr id="5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8663583" y="2452516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2847374" y="2308149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3734161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4637064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5523386" y="23081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4240161" y="4761947"/>
            <a:ext cx="1892017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Many people</a:t>
            </a:r>
            <a:endParaRPr lang="en-GB" b="1" dirty="0"/>
          </a:p>
        </p:txBody>
      </p:sp>
      <p:pic>
        <p:nvPicPr>
          <p:cNvPr id="11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7526359" y="2501545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9771449" y="2428037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10887635" y="2382792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 bwMode="auto">
          <a:xfrm>
            <a:off x="6539232" y="3419511"/>
            <a:ext cx="1102659" cy="5204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 txBox="1">
            <a:spLocks/>
          </p:cNvSpPr>
          <p:nvPr/>
        </p:nvSpPr>
        <p:spPr>
          <a:xfrm>
            <a:off x="596000" y="1131567"/>
            <a:ext cx="11886464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Solution 1</a:t>
            </a:r>
            <a:endParaRPr lang="en-US" sz="2400" dirty="0"/>
          </a:p>
        </p:txBody>
      </p:sp>
      <p:pic>
        <p:nvPicPr>
          <p:cNvPr id="16" name="Picture 2" descr="Taylor's Lakeside Campu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54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0" y="273748"/>
            <a:ext cx="5348312" cy="439200"/>
          </a:xfrm>
        </p:spPr>
        <p:txBody>
          <a:bodyPr/>
          <a:lstStyle/>
          <a:p>
            <a:r>
              <a:rPr lang="en-GB" sz="2800" dirty="0" smtClean="0"/>
              <a:t>The toilet analogy</a:t>
            </a:r>
            <a:endParaRPr lang="en-GB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097024" y="4667673"/>
            <a:ext cx="1892017" cy="583200"/>
          </a:xfrm>
        </p:spPr>
        <p:txBody>
          <a:bodyPr/>
          <a:lstStyle/>
          <a:p>
            <a:r>
              <a:rPr lang="en-GB" b="1" dirty="0" smtClean="0"/>
              <a:t>Many toilets</a:t>
            </a:r>
            <a:endParaRPr lang="en-GB" b="1" dirty="0"/>
          </a:p>
        </p:txBody>
      </p:sp>
      <p:pic>
        <p:nvPicPr>
          <p:cNvPr id="102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159137" y="24449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2480433" y="24449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5031178" y="24449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ashroom Symbol Stock Illustrations – 12,322 Washroom Symbol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9" t="18613" r="5513" b="17874"/>
          <a:stretch/>
        </p:blipFill>
        <p:spPr bwMode="auto">
          <a:xfrm>
            <a:off x="7758018" y="2444950"/>
            <a:ext cx="886787" cy="222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3877091" y="4974408"/>
            <a:ext cx="1892017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Many people</a:t>
            </a:r>
            <a:endParaRPr lang="en-GB" b="1" dirty="0"/>
          </a:p>
        </p:txBody>
      </p:sp>
      <p:pic>
        <p:nvPicPr>
          <p:cNvPr id="13" name="Picture 2" descr="Washroom Vector Images (over 15,000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r="18599"/>
          <a:stretch/>
        </p:blipFill>
        <p:spPr bwMode="auto">
          <a:xfrm>
            <a:off x="10887635" y="2382792"/>
            <a:ext cx="1304365" cy="226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 bwMode="auto">
          <a:xfrm>
            <a:off x="9215197" y="3159272"/>
            <a:ext cx="1102659" cy="5204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AC32A714-2C13-42D9-8B52-1FC9702A17A8}"/>
              </a:ext>
            </a:extLst>
          </p:cNvPr>
          <p:cNvSpPr txBox="1">
            <a:spLocks/>
          </p:cNvSpPr>
          <p:nvPr/>
        </p:nvSpPr>
        <p:spPr>
          <a:xfrm>
            <a:off x="495778" y="1287349"/>
            <a:ext cx="11886464" cy="58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Solution 2</a:t>
            </a:r>
            <a:endParaRPr lang="en-US" sz="2400" dirty="0"/>
          </a:p>
        </p:txBody>
      </p:sp>
      <p:pic>
        <p:nvPicPr>
          <p:cNvPr id="12" name="Picture 2" descr="Taylor's Lakeside Campu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53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references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3600" y="723416"/>
            <a:ext cx="11886464" cy="583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He, S., Peng, Y. &amp; Sun, K. SEIR modeling of the COVID-19 and its dynamics. Nonlinear Dyn 101, 1667–1680 (2020). https://doi.org/10.1007/s11071-020-05743-y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Zhou </a:t>
            </a:r>
            <a:r>
              <a:rPr lang="en-US" dirty="0" smtClean="0"/>
              <a:t>Tang, Z,  </a:t>
            </a:r>
            <a:r>
              <a:rPr lang="en-US" dirty="0"/>
              <a:t>Li</a:t>
            </a:r>
            <a:r>
              <a:rPr lang="en-US" dirty="0" smtClean="0"/>
              <a:t>, X, Li, H (2020) Prediction </a:t>
            </a:r>
            <a:r>
              <a:rPr lang="en-US" dirty="0"/>
              <a:t>of New Coronavirus Infection Based on a Modified SEIR </a:t>
            </a:r>
            <a:r>
              <a:rPr lang="en-US" dirty="0" smtClean="0"/>
              <a:t>Model medRxiv </a:t>
            </a:r>
            <a:r>
              <a:rPr lang="en-US" dirty="0"/>
              <a:t>2020.03.03.20030858;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Cooper</a:t>
            </a:r>
            <a:r>
              <a:rPr lang="en-US" dirty="0"/>
              <a:t>, I, Mondal, A, and Chris G. Antonopoulos, C.G (2020) A SIR model assumption for the spread of COVID-19 in different communities</a:t>
            </a:r>
            <a:r>
              <a:rPr lang="en-US" dirty="0" smtClean="0"/>
              <a:t>. Chaos </a:t>
            </a:r>
            <a:r>
              <a:rPr lang="en-US" dirty="0"/>
              <a:t>Solitons Fractals. 2020 Oct; 139: </a:t>
            </a:r>
            <a:r>
              <a:rPr lang="en-US" dirty="0" smtClean="0"/>
              <a:t>110057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Mwalili et al. </a:t>
            </a:r>
            <a:r>
              <a:rPr lang="en-US" dirty="0" smtClean="0"/>
              <a:t>(</a:t>
            </a:r>
            <a:r>
              <a:rPr lang="en-US" dirty="0"/>
              <a:t>2020) </a:t>
            </a:r>
            <a:r>
              <a:rPr lang="en-US" dirty="0" smtClean="0"/>
              <a:t>SEIR </a:t>
            </a:r>
            <a:r>
              <a:rPr lang="en-US" dirty="0"/>
              <a:t>model for COVID‑19 </a:t>
            </a:r>
            <a:r>
              <a:rPr lang="en-US" dirty="0" smtClean="0"/>
              <a:t>dynamics incorporating </a:t>
            </a:r>
            <a:r>
              <a:rPr lang="en-US" dirty="0"/>
              <a:t>the environment and </a:t>
            </a:r>
            <a:r>
              <a:rPr lang="en-US" dirty="0" smtClean="0"/>
              <a:t>social distancing BMC </a:t>
            </a:r>
            <a:r>
              <a:rPr lang="en-US" dirty="0"/>
              <a:t>Res </a:t>
            </a:r>
            <a:r>
              <a:rPr lang="en-US" dirty="0" smtClean="0"/>
              <a:t>Notes</a:t>
            </a:r>
            <a:r>
              <a:rPr lang="en-US" dirty="0"/>
              <a:t>13:352</a:t>
            </a:r>
            <a:r>
              <a:rPr lang="en-US" dirty="0" smtClean="0"/>
              <a:t> 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Gaeta, G. </a:t>
            </a:r>
            <a:r>
              <a:rPr lang="en-US" dirty="0" smtClean="0"/>
              <a:t>(2020) A </a:t>
            </a:r>
            <a:r>
              <a:rPr lang="en-US" dirty="0"/>
              <a:t>simple SIR model with a large set of asymptomatic infectives. ArXiv preprint, arXiv:2003.08720 (2020).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 et al (2020). Propagation </a:t>
            </a:r>
            <a:r>
              <a:rPr lang="en-US" dirty="0"/>
              <a:t>analysis and prediction of the </a:t>
            </a:r>
            <a:r>
              <a:rPr lang="en-US" dirty="0" smtClean="0"/>
              <a:t>COVID-19</a:t>
            </a:r>
            <a:r>
              <a:rPr lang="en-US" dirty="0"/>
              <a:t>. Infectious Disease Modelling </a:t>
            </a:r>
            <a:r>
              <a:rPr lang="en-US" dirty="0" smtClean="0"/>
              <a:t>5,  282e292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Hellewell, J. et al. </a:t>
            </a:r>
            <a:r>
              <a:rPr lang="en-US" dirty="0" smtClean="0"/>
              <a:t>(2020) Feasibility </a:t>
            </a:r>
            <a:r>
              <a:rPr lang="en-US" dirty="0"/>
              <a:t>of controlling COVID-19 outbreaks by isolation of cases and contacts. The Lancet Global Health 8, </a:t>
            </a:r>
            <a:r>
              <a:rPr lang="en-US" dirty="0" smtClean="0"/>
              <a:t>488‒496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Grimm, V., Mengel, F. &amp; Schmidt, M. Extensions of the SEIR model for the analysis of tailored social distancing and tracing approaches to cope with COVID-19. </a:t>
            </a:r>
            <a:r>
              <a:rPr lang="en-US" i="1" dirty="0" err="1"/>
              <a:t>Sci</a:t>
            </a:r>
            <a:r>
              <a:rPr lang="en-US" i="1" dirty="0"/>
              <a:t> Rep</a:t>
            </a:r>
            <a:r>
              <a:rPr lang="en-US" dirty="0"/>
              <a:t> 11, 4214 (2021).</a:t>
            </a:r>
          </a:p>
        </p:txBody>
      </p:sp>
      <p:pic>
        <p:nvPicPr>
          <p:cNvPr id="4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764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1325" y="2316156"/>
            <a:ext cx="2889638" cy="439200"/>
          </a:xfrm>
        </p:spPr>
        <p:txBody>
          <a:bodyPr/>
          <a:lstStyle/>
          <a:p>
            <a:r>
              <a:rPr lang="en-GB" sz="3200" dirty="0" smtClean="0"/>
              <a:t>Thank You</a:t>
            </a:r>
            <a:endParaRPr lang="en-GB" sz="3200" dirty="0"/>
          </a:p>
        </p:txBody>
      </p:sp>
      <p:pic>
        <p:nvPicPr>
          <p:cNvPr id="3" name="Picture 2" descr="Taylor's Lakeside Campu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b="28470"/>
          <a:stretch/>
        </p:blipFill>
        <p:spPr bwMode="auto">
          <a:xfrm>
            <a:off x="10375340" y="179296"/>
            <a:ext cx="1620344" cy="6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032820"/>
      </p:ext>
    </p:extLst>
  </p:cSld>
  <p:clrMapOvr>
    <a:masterClrMapping/>
  </p:clrMapOvr>
</p:sld>
</file>

<file path=ppt/theme/theme1.xml><?xml version="1.0" encoding="utf-8"?>
<a:theme xmlns:a="http://schemas.openxmlformats.org/drawingml/2006/main" name="InfoshoreColor Theme_4x3">
  <a:themeElements>
    <a:clrScheme name="colored-sb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0070C0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0000"/>
        </a:solidFill>
        <a:ln>
          <a:noFill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oshoreColor Theme_4x3" id="{6FBFBC66-E457-4ACA-9CD8-AB89375FE7DA}" vid="{4FBE152B-3357-42D0-A545-A72B8CF246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EBD2B6ED1EFB4E9C71AE4EB76E0986" ma:contentTypeVersion="2" ma:contentTypeDescription="Create a new document." ma:contentTypeScope="" ma:versionID="375eaf2b0c99e93cf369d5cbf2fccd4d">
  <xsd:schema xmlns:xsd="http://www.w3.org/2001/XMLSchema" xmlns:xs="http://www.w3.org/2001/XMLSchema" xmlns:p="http://schemas.microsoft.com/office/2006/metadata/properties" xmlns:ns3="e941c79a-2ea5-46b7-a623-185f2e7c0ed1" targetNamespace="http://schemas.microsoft.com/office/2006/metadata/properties" ma:root="true" ma:fieldsID="83fc49868cd0127b036a6f5e6c702deb" ns3:_="">
    <xsd:import namespace="e941c79a-2ea5-46b7-a623-185f2e7c0e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1c79a-2ea5-46b7-a623-185f2e7c0e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03CF86-AACA-4C7D-B09C-6907849819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633306-C6CD-4531-A50B-D6439CDAF4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41c79a-2ea5-46b7-a623-185f2e7c0e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178BD4-7750-44CB-BCF6-742DD0D22BEC}">
  <ds:schemaRefs>
    <ds:schemaRef ds:uri="http://www.w3.org/XML/1998/namespace"/>
    <ds:schemaRef ds:uri="http://schemas.microsoft.com/office/2006/metadata/properties"/>
    <ds:schemaRef ds:uri="http://purl.org/dc/terms/"/>
    <ds:schemaRef ds:uri="e941c79a-2ea5-46b7-a623-185f2e7c0ed1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InfoshoreColor Theme</Template>
  <TotalTime>2928</TotalTime>
  <Words>1048</Words>
  <Application>Microsoft Office PowerPoint</Application>
  <PresentationFormat>Widescreen</PresentationFormat>
  <Paragraphs>227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SimSun</vt:lpstr>
      <vt:lpstr>Arial</vt:lpstr>
      <vt:lpstr>Calibri</vt:lpstr>
      <vt:lpstr>Courier New</vt:lpstr>
      <vt:lpstr>Segoe UI</vt:lpstr>
      <vt:lpstr>Symbol</vt:lpstr>
      <vt:lpstr>Times New Roman</vt:lpstr>
      <vt:lpstr>InfoshoreColor Theme_4x3</vt:lpstr>
      <vt:lpstr>Understanding the COVID Curve</vt:lpstr>
      <vt:lpstr>Content</vt:lpstr>
      <vt:lpstr>EPIDEMIC CURVE</vt:lpstr>
      <vt:lpstr>COVID CURVE</vt:lpstr>
      <vt:lpstr>COMPARTMENTAL MODELS IN EPIDEMIOLOGY</vt:lpstr>
      <vt:lpstr>(1) SIS: SUSCEPTIBLE, INFECTIOUS</vt:lpstr>
      <vt:lpstr>(2) SIR: SUSCEPTIBLE, INFECTIOUS, RECOVERED</vt:lpstr>
      <vt:lpstr>(2) SIR: SUSCEPTIBLE, INFECTIOUS, RECOVERED</vt:lpstr>
      <vt:lpstr>(3) SEIR: SUSCEPTIBLE, EXPOSED, INFECTIOUS, RECOVERED</vt:lpstr>
      <vt:lpstr>(4) SEIR: SUSCEPTIBLE, EXPOSED, INFECTIOUS, RECOVERED</vt:lpstr>
      <vt:lpstr>SEIR: SUSCEPTIBLE, EXPOSED, INFECTIOUS, RECOVERED</vt:lpstr>
      <vt:lpstr>(5) A MODIFIED SEIR: SUSCEPTIBLE, EXPOSED, INFECTIOUS,        RECOVERED, QUARANTINE, HOSPITALIZED</vt:lpstr>
      <vt:lpstr>(5) A MODIFIED SEIR: SUSCEPTIBLE, EXPOSED, INFECTIOUS,        RECOVERED, QUARANTINE, HOSPITALIZED</vt:lpstr>
      <vt:lpstr>MODIFIED SEIR: ACTUAL &amp; PREDICTED RECOVERED, HOSPITALISED</vt:lpstr>
      <vt:lpstr>Next…        FLATTEN THE CURVE</vt:lpstr>
      <vt:lpstr>CASES OVER TIME – the CURVE</vt:lpstr>
      <vt:lpstr>COMPARISON OF CURVES</vt:lpstr>
      <vt:lpstr>TE SLOPE MATTERS</vt:lpstr>
      <vt:lpstr>WHAT DIFFERENCE DOES THE SLOPE MAKE</vt:lpstr>
      <vt:lpstr>IMPACT ON HEALTHCARE SYSTEM</vt:lpstr>
      <vt:lpstr>FLATTEN THE CURVE</vt:lpstr>
      <vt:lpstr>FLATTEN THE CURVE</vt:lpstr>
      <vt:lpstr>FLATTEN THE CURVE</vt:lpstr>
      <vt:lpstr>FLATTEN THE CURVE</vt:lpstr>
      <vt:lpstr>FLATTEN THE CURVE</vt:lpstr>
      <vt:lpstr>FLATTEN THE CURVE</vt:lpstr>
      <vt:lpstr>The toilet analogy - Charles Bergquist</vt:lpstr>
      <vt:lpstr>The toilet analogy</vt:lpstr>
      <vt:lpstr>The toilet analogy</vt:lpstr>
      <vt:lpstr>Some references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SketchBubble.com</dc:creator>
  <cp:lastModifiedBy>Microsoft account</cp:lastModifiedBy>
  <cp:revision>3975</cp:revision>
  <dcterms:created xsi:type="dcterms:W3CDTF">2013-10-09T19:52:03Z</dcterms:created>
  <dcterms:modified xsi:type="dcterms:W3CDTF">2021-02-26T02:08:29Z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0x01010045EBD2B6ED1EFB4E9C71AE4EB76E0986</vt:lpwstr>
  </property>
</Properties>
</file>