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56" r:id="rId2"/>
    <p:sldId id="284" r:id="rId3"/>
    <p:sldId id="259" r:id="rId4"/>
    <p:sldId id="258" r:id="rId5"/>
    <p:sldId id="260" r:id="rId6"/>
    <p:sldId id="264" r:id="rId7"/>
    <p:sldId id="265" r:id="rId8"/>
    <p:sldId id="269" r:id="rId9"/>
    <p:sldId id="266" r:id="rId10"/>
    <p:sldId id="270" r:id="rId11"/>
    <p:sldId id="272" r:id="rId12"/>
    <p:sldId id="268" r:id="rId13"/>
    <p:sldId id="271" r:id="rId14"/>
    <p:sldId id="267" r:id="rId15"/>
    <p:sldId id="275" r:id="rId16"/>
    <p:sldId id="276" r:id="rId17"/>
    <p:sldId id="274" r:id="rId18"/>
    <p:sldId id="286" r:id="rId19"/>
    <p:sldId id="279" r:id="rId20"/>
    <p:sldId id="277" r:id="rId21"/>
    <p:sldId id="283" r:id="rId22"/>
    <p:sldId id="273" r:id="rId23"/>
    <p:sldId id="278" r:id="rId24"/>
    <p:sldId id="285"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9A99"/>
    <a:srgbClr val="FFCCFF"/>
    <a:srgbClr val="CCCCFF"/>
    <a:srgbClr val="F09B20"/>
    <a:srgbClr val="D41C78"/>
    <a:srgbClr val="E7900F"/>
    <a:srgbClr val="2ED4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1" autoAdjust="0"/>
    <p:restoredTop sz="90314" autoAdjust="0"/>
  </p:normalViewPr>
  <p:slideViewPr>
    <p:cSldViewPr snapToGrid="0">
      <p:cViewPr varScale="1">
        <p:scale>
          <a:sx n="74" d="100"/>
          <a:sy n="74" d="100"/>
        </p:scale>
        <p:origin x="101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Households</c:v>
                </c:pt>
              </c:strCache>
            </c:strRef>
          </c:tx>
          <c:spPr>
            <a:solidFill>
              <a:srgbClr val="229A99"/>
            </a:solidFill>
            <a:ln>
              <a:noFill/>
            </a:ln>
            <a:effectLst/>
          </c:spPr>
          <c:invertIfNegative val="0"/>
          <c:cat>
            <c:strRef>
              <c:f>Sheet1!$A$2:$A$4</c:f>
              <c:strCache>
                <c:ptCount val="3"/>
                <c:pt idx="0">
                  <c:v>Bottom 40%</c:v>
                </c:pt>
                <c:pt idx="1">
                  <c:v>Middle 40%</c:v>
                </c:pt>
                <c:pt idx="2">
                  <c:v>Top 20%</c:v>
                </c:pt>
              </c:strCache>
            </c:strRef>
          </c:cat>
          <c:val>
            <c:numRef>
              <c:f>Sheet1!$B$2:$B$4</c:f>
              <c:numCache>
                <c:formatCode>General</c:formatCode>
                <c:ptCount val="3"/>
                <c:pt idx="0">
                  <c:v>5800</c:v>
                </c:pt>
                <c:pt idx="1">
                  <c:v>5800</c:v>
                </c:pt>
                <c:pt idx="2">
                  <c:v>2920</c:v>
                </c:pt>
              </c:numCache>
            </c:numRef>
          </c:val>
          <c:extLst>
            <c:ext xmlns:c16="http://schemas.microsoft.com/office/drawing/2014/chart" uri="{C3380CC4-5D6E-409C-BE32-E72D297353CC}">
              <c16:uniqueId val="{00000000-F0DF-4B5A-91BC-F712E9578C71}"/>
            </c:ext>
          </c:extLst>
        </c:ser>
        <c:ser>
          <c:idx val="1"/>
          <c:order val="1"/>
          <c:tx>
            <c:strRef>
              <c:f>Sheet1!$C$1</c:f>
              <c:strCache>
                <c:ptCount val="1"/>
                <c:pt idx="0">
                  <c:v>Mean Income2</c:v>
                </c:pt>
              </c:strCache>
            </c:strRef>
          </c:tx>
          <c:spPr>
            <a:solidFill>
              <a:srgbClr val="F09B20"/>
            </a:solidFill>
            <a:ln>
              <a:noFill/>
            </a:ln>
            <a:effectLst/>
          </c:spPr>
          <c:invertIfNegative val="0"/>
          <c:dPt>
            <c:idx val="0"/>
            <c:invertIfNegative val="0"/>
            <c:bubble3D val="0"/>
            <c:spPr>
              <a:noFill/>
              <a:ln>
                <a:noFill/>
              </a:ln>
              <a:effectLst/>
            </c:spPr>
            <c:extLst>
              <c:ext xmlns:c16="http://schemas.microsoft.com/office/drawing/2014/chart" uri="{C3380CC4-5D6E-409C-BE32-E72D297353CC}">
                <c16:uniqueId val="{00000002-F0DF-4B5A-91BC-F712E9578C71}"/>
              </c:ext>
            </c:extLst>
          </c:dPt>
          <c:dPt>
            <c:idx val="1"/>
            <c:invertIfNegative val="0"/>
            <c:bubble3D val="0"/>
            <c:spPr>
              <a:noFill/>
              <a:ln>
                <a:noFill/>
              </a:ln>
              <a:effectLst/>
            </c:spPr>
            <c:extLst>
              <c:ext xmlns:c16="http://schemas.microsoft.com/office/drawing/2014/chart" uri="{C3380CC4-5D6E-409C-BE32-E72D297353CC}">
                <c16:uniqueId val="{00000004-F0DF-4B5A-91BC-F712E9578C71}"/>
              </c:ext>
            </c:extLst>
          </c:dPt>
          <c:dPt>
            <c:idx val="2"/>
            <c:invertIfNegative val="0"/>
            <c:bubble3D val="0"/>
            <c:spPr>
              <a:noFill/>
              <a:ln>
                <a:noFill/>
              </a:ln>
              <a:effectLst/>
            </c:spPr>
            <c:extLst>
              <c:ext xmlns:c16="http://schemas.microsoft.com/office/drawing/2014/chart" uri="{C3380CC4-5D6E-409C-BE32-E72D297353CC}">
                <c16:uniqueId val="{00000006-F0DF-4B5A-91BC-F712E9578C71}"/>
              </c:ext>
            </c:extLst>
          </c:dPt>
          <c:cat>
            <c:strRef>
              <c:f>Sheet1!$A$2:$A$4</c:f>
              <c:strCache>
                <c:ptCount val="3"/>
                <c:pt idx="0">
                  <c:v>Bottom 40%</c:v>
                </c:pt>
                <c:pt idx="1">
                  <c:v>Middle 40%</c:v>
                </c:pt>
                <c:pt idx="2">
                  <c:v>Top 20%</c:v>
                </c:pt>
              </c:strCache>
            </c:strRef>
          </c:cat>
          <c:val>
            <c:numRef>
              <c:f>Sheet1!$C$2:$C$4</c:f>
              <c:numCache>
                <c:formatCode>General</c:formatCode>
                <c:ptCount val="3"/>
                <c:pt idx="0">
                  <c:v>3166</c:v>
                </c:pt>
                <c:pt idx="1">
                  <c:v>7093</c:v>
                </c:pt>
                <c:pt idx="2">
                  <c:v>15301</c:v>
                </c:pt>
              </c:numCache>
            </c:numRef>
          </c:val>
          <c:extLst>
            <c:ext xmlns:c16="http://schemas.microsoft.com/office/drawing/2014/chart" uri="{C3380CC4-5D6E-409C-BE32-E72D297353CC}">
              <c16:uniqueId val="{00000007-F0DF-4B5A-91BC-F712E9578C71}"/>
            </c:ext>
          </c:extLst>
        </c:ser>
        <c:dLbls>
          <c:showLegendKey val="0"/>
          <c:showVal val="0"/>
          <c:showCatName val="0"/>
          <c:showSerName val="0"/>
          <c:showPercent val="0"/>
          <c:showBubbleSize val="0"/>
        </c:dLbls>
        <c:gapWidth val="75"/>
        <c:axId val="1352967967"/>
        <c:axId val="1377634111"/>
      </c:barChart>
      <c:catAx>
        <c:axId val="1352967967"/>
        <c:scaling>
          <c:orientation val="minMax"/>
        </c:scaling>
        <c:delete val="1"/>
        <c:axPos val="l"/>
        <c:numFmt formatCode="General" sourceLinked="1"/>
        <c:majorTickMark val="none"/>
        <c:minorTickMark val="none"/>
        <c:tickLblPos val="nextTo"/>
        <c:crossAx val="1377634111"/>
        <c:crosses val="autoZero"/>
        <c:auto val="1"/>
        <c:lblAlgn val="ctr"/>
        <c:lblOffset val="100"/>
        <c:noMultiLvlLbl val="0"/>
      </c:catAx>
      <c:valAx>
        <c:axId val="1377634111"/>
        <c:scaling>
          <c:orientation val="minMax"/>
        </c:scaling>
        <c:delete val="1"/>
        <c:axPos val="b"/>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crossAx val="13529679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Households</c:v>
                </c:pt>
              </c:strCache>
            </c:strRef>
          </c:tx>
          <c:spPr>
            <a:solidFill>
              <a:srgbClr val="229A99"/>
            </a:solidFill>
            <a:ln>
              <a:noFill/>
            </a:ln>
            <a:effectLst/>
          </c:spPr>
          <c:invertIfNegative val="0"/>
          <c:dPt>
            <c:idx val="0"/>
            <c:invertIfNegative val="0"/>
            <c:bubble3D val="0"/>
            <c:spPr>
              <a:noFill/>
              <a:ln>
                <a:noFill/>
              </a:ln>
              <a:effectLst/>
            </c:spPr>
            <c:extLst>
              <c:ext xmlns:c16="http://schemas.microsoft.com/office/drawing/2014/chart" uri="{C3380CC4-5D6E-409C-BE32-E72D297353CC}">
                <c16:uniqueId val="{00000002-B9B7-44C7-BA5B-609C42D31A73}"/>
              </c:ext>
            </c:extLst>
          </c:dPt>
          <c:dPt>
            <c:idx val="1"/>
            <c:invertIfNegative val="0"/>
            <c:bubble3D val="0"/>
            <c:spPr>
              <a:noFill/>
              <a:ln>
                <a:noFill/>
              </a:ln>
              <a:effectLst/>
            </c:spPr>
            <c:extLst>
              <c:ext xmlns:c16="http://schemas.microsoft.com/office/drawing/2014/chart" uri="{C3380CC4-5D6E-409C-BE32-E72D297353CC}">
                <c16:uniqueId val="{00000001-B9B7-44C7-BA5B-609C42D31A73}"/>
              </c:ext>
            </c:extLst>
          </c:dPt>
          <c:dPt>
            <c:idx val="2"/>
            <c:invertIfNegative val="0"/>
            <c:bubble3D val="0"/>
            <c:spPr>
              <a:noFill/>
              <a:ln>
                <a:noFill/>
              </a:ln>
              <a:effectLst/>
            </c:spPr>
            <c:extLst>
              <c:ext xmlns:c16="http://schemas.microsoft.com/office/drawing/2014/chart" uri="{C3380CC4-5D6E-409C-BE32-E72D297353CC}">
                <c16:uniqueId val="{00000000-B9B7-44C7-BA5B-609C42D31A73}"/>
              </c:ext>
            </c:extLst>
          </c:dPt>
          <c:cat>
            <c:strRef>
              <c:f>Sheet1!$A$2:$A$4</c:f>
              <c:strCache>
                <c:ptCount val="3"/>
                <c:pt idx="0">
                  <c:v>Top 20%</c:v>
                </c:pt>
                <c:pt idx="1">
                  <c:v>Middle 40%</c:v>
                </c:pt>
                <c:pt idx="2">
                  <c:v>Bottom 40%</c:v>
                </c:pt>
              </c:strCache>
            </c:strRef>
          </c:cat>
          <c:val>
            <c:numRef>
              <c:f>Sheet1!$B$2:$B$4</c:f>
              <c:numCache>
                <c:formatCode>General</c:formatCode>
                <c:ptCount val="3"/>
                <c:pt idx="0">
                  <c:v>2920</c:v>
                </c:pt>
                <c:pt idx="1">
                  <c:v>5800</c:v>
                </c:pt>
                <c:pt idx="2">
                  <c:v>5800</c:v>
                </c:pt>
              </c:numCache>
            </c:numRef>
          </c:val>
          <c:extLst>
            <c:ext xmlns:c16="http://schemas.microsoft.com/office/drawing/2014/chart" uri="{C3380CC4-5D6E-409C-BE32-E72D297353CC}">
              <c16:uniqueId val="{00000000-7B7D-4618-99E5-20A8D6DA1344}"/>
            </c:ext>
          </c:extLst>
        </c:ser>
        <c:ser>
          <c:idx val="1"/>
          <c:order val="1"/>
          <c:tx>
            <c:strRef>
              <c:f>Sheet1!$C$1</c:f>
              <c:strCache>
                <c:ptCount val="1"/>
                <c:pt idx="0">
                  <c:v>Mean Income2</c:v>
                </c:pt>
              </c:strCache>
            </c:strRef>
          </c:tx>
          <c:spPr>
            <a:solidFill>
              <a:srgbClr val="F09B20"/>
            </a:solidFill>
            <a:ln>
              <a:noFill/>
            </a:ln>
            <a:effectLst/>
          </c:spPr>
          <c:invertIfNegative val="0"/>
          <c:cat>
            <c:strRef>
              <c:f>Sheet1!$A$2:$A$4</c:f>
              <c:strCache>
                <c:ptCount val="3"/>
                <c:pt idx="0">
                  <c:v>Top 20%</c:v>
                </c:pt>
                <c:pt idx="1">
                  <c:v>Middle 40%</c:v>
                </c:pt>
                <c:pt idx="2">
                  <c:v>Bottom 40%</c:v>
                </c:pt>
              </c:strCache>
            </c:strRef>
          </c:cat>
          <c:val>
            <c:numRef>
              <c:f>Sheet1!$C$2:$C$4</c:f>
              <c:numCache>
                <c:formatCode>General</c:formatCode>
                <c:ptCount val="3"/>
                <c:pt idx="0">
                  <c:v>3166</c:v>
                </c:pt>
                <c:pt idx="1">
                  <c:v>7093</c:v>
                </c:pt>
                <c:pt idx="2">
                  <c:v>15301</c:v>
                </c:pt>
              </c:numCache>
            </c:numRef>
          </c:val>
          <c:extLst>
            <c:ext xmlns:c16="http://schemas.microsoft.com/office/drawing/2014/chart" uri="{C3380CC4-5D6E-409C-BE32-E72D297353CC}">
              <c16:uniqueId val="{00000006-7B7D-4618-99E5-20A8D6DA1344}"/>
            </c:ext>
          </c:extLst>
        </c:ser>
        <c:dLbls>
          <c:showLegendKey val="0"/>
          <c:showVal val="0"/>
          <c:showCatName val="0"/>
          <c:showSerName val="0"/>
          <c:showPercent val="0"/>
          <c:showBubbleSize val="0"/>
        </c:dLbls>
        <c:gapWidth val="75"/>
        <c:axId val="1352967967"/>
        <c:axId val="1377634111"/>
      </c:barChart>
      <c:catAx>
        <c:axId val="1352967967"/>
        <c:scaling>
          <c:orientation val="minMax"/>
        </c:scaling>
        <c:delete val="1"/>
        <c:axPos val="l"/>
        <c:numFmt formatCode="General" sourceLinked="1"/>
        <c:majorTickMark val="none"/>
        <c:minorTickMark val="none"/>
        <c:tickLblPos val="nextTo"/>
        <c:crossAx val="1377634111"/>
        <c:crosses val="autoZero"/>
        <c:auto val="1"/>
        <c:lblAlgn val="ctr"/>
        <c:lblOffset val="100"/>
        <c:noMultiLvlLbl val="0"/>
      </c:catAx>
      <c:valAx>
        <c:axId val="1377634111"/>
        <c:scaling>
          <c:orientation val="minMax"/>
        </c:scaling>
        <c:delete val="1"/>
        <c:axPos val="b"/>
        <c:numFmt formatCode="General" sourceLinked="1"/>
        <c:majorTickMark val="none"/>
        <c:minorTickMark val="none"/>
        <c:tickLblPos val="nextTo"/>
        <c:crossAx val="13529679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BA838C-F604-4820-BDD7-D377F23B802D}" type="datetimeFigureOut">
              <a:rPr lang="en-MY" smtClean="0"/>
              <a:t>14/8/2020</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B8D063-FF46-4692-A8D9-84C8EF7DA976}" type="slidenum">
              <a:rPr lang="en-MY" smtClean="0"/>
              <a:t>‹#›</a:t>
            </a:fld>
            <a:endParaRPr lang="en-MY"/>
          </a:p>
        </p:txBody>
      </p:sp>
    </p:spTree>
    <p:extLst>
      <p:ext uri="{BB962C8B-B14F-4D97-AF65-F5344CB8AC3E}">
        <p14:creationId xmlns:p14="http://schemas.microsoft.com/office/powerpoint/2010/main" val="3625580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Self-perception_theory"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en.wikipedia.org/wiki/Self_esteem"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Self-perception_theor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n.wikipedia.org/wiki/Self_estee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1</a:t>
            </a:fld>
            <a:endParaRPr lang="en-MY"/>
          </a:p>
        </p:txBody>
      </p:sp>
    </p:spTree>
    <p:extLst>
      <p:ext uri="{BB962C8B-B14F-4D97-AF65-F5344CB8AC3E}">
        <p14:creationId xmlns:p14="http://schemas.microsoft.com/office/powerpoint/2010/main" val="2736573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Marie Jahoda, in 1958, devised a list of characteristics which are present in the majority of people who are regarded as normal. Known as </a:t>
            </a:r>
            <a:r>
              <a:rPr lang="en-MY" i="1" dirty="0"/>
              <a:t>Ideal Mental Health</a:t>
            </a:r>
            <a:r>
              <a:rPr lang="en-MY" dirty="0"/>
              <a:t>, these were: </a:t>
            </a:r>
          </a:p>
          <a:p>
            <a:r>
              <a:rPr lang="en-MY" dirty="0"/>
              <a:t>Efficient </a:t>
            </a:r>
            <a:r>
              <a:rPr lang="en-MY" dirty="0">
                <a:hlinkClick r:id="rId3" tooltip="Self-perception theory"/>
              </a:rPr>
              <a:t>self perception</a:t>
            </a:r>
            <a:endParaRPr lang="en-MY" dirty="0"/>
          </a:p>
          <a:p>
            <a:r>
              <a:rPr lang="en-MY" dirty="0"/>
              <a:t>Realistic </a:t>
            </a:r>
            <a:r>
              <a:rPr lang="en-MY" dirty="0">
                <a:hlinkClick r:id="rId4" tooltip="Self esteem"/>
              </a:rPr>
              <a:t>self esteem</a:t>
            </a:r>
            <a:r>
              <a:rPr lang="en-MY" dirty="0"/>
              <a:t> and acceptance</a:t>
            </a:r>
          </a:p>
          <a:p>
            <a:r>
              <a:rPr lang="en-MY" dirty="0"/>
              <a:t>Voluntary control of behaviour</a:t>
            </a:r>
          </a:p>
          <a:p>
            <a:r>
              <a:rPr lang="en-MY" dirty="0"/>
              <a:t>True perception of the world</a:t>
            </a:r>
          </a:p>
          <a:p>
            <a:r>
              <a:rPr lang="en-MY" dirty="0"/>
              <a:t>Sustaining relationships and giving affection</a:t>
            </a:r>
          </a:p>
          <a:p>
            <a:r>
              <a:rPr lang="en-MY" dirty="0"/>
              <a:t>Self-direction and productivity</a:t>
            </a:r>
          </a:p>
        </p:txBody>
      </p:sp>
      <p:sp>
        <p:nvSpPr>
          <p:cNvPr id="4" name="Slide Number Placeholder 3"/>
          <p:cNvSpPr>
            <a:spLocks noGrp="1"/>
          </p:cNvSpPr>
          <p:nvPr>
            <p:ph type="sldNum" sz="quarter" idx="5"/>
          </p:nvPr>
        </p:nvSpPr>
        <p:spPr/>
        <p:txBody>
          <a:bodyPr/>
          <a:lstStyle/>
          <a:p>
            <a:fld id="{6FB8D063-FF46-4692-A8D9-84C8EF7DA976}" type="slidenum">
              <a:rPr lang="en-MY" smtClean="0"/>
              <a:t>2</a:t>
            </a:fld>
            <a:endParaRPr lang="en-MY"/>
          </a:p>
        </p:txBody>
      </p:sp>
    </p:spTree>
    <p:extLst>
      <p:ext uri="{BB962C8B-B14F-4D97-AF65-F5344CB8AC3E}">
        <p14:creationId xmlns:p14="http://schemas.microsoft.com/office/powerpoint/2010/main" val="2436685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**the mean value of the national PLI is at RM2,208, which is within the bottom 10% of households</a:t>
            </a:r>
          </a:p>
          <a:p>
            <a:endParaRPr lang="en-MY" dirty="0"/>
          </a:p>
          <a:p>
            <a:r>
              <a:rPr lang="en-MY" b="1" dirty="0">
                <a:effectLst/>
              </a:rPr>
              <a:t>Household Income &amp; Basic Amenities Survey Report 2019</a:t>
            </a:r>
          </a:p>
        </p:txBody>
      </p:sp>
      <p:sp>
        <p:nvSpPr>
          <p:cNvPr id="4" name="Slide Number Placeholder 3"/>
          <p:cNvSpPr>
            <a:spLocks noGrp="1"/>
          </p:cNvSpPr>
          <p:nvPr>
            <p:ph type="sldNum" sz="quarter" idx="5"/>
          </p:nvPr>
        </p:nvSpPr>
        <p:spPr/>
        <p:txBody>
          <a:bodyPr/>
          <a:lstStyle/>
          <a:p>
            <a:fld id="{6FB8D063-FF46-4692-A8D9-84C8EF7DA976}" type="slidenum">
              <a:rPr lang="en-MY" smtClean="0"/>
              <a:t>3</a:t>
            </a:fld>
            <a:endParaRPr lang="en-MY"/>
          </a:p>
        </p:txBody>
      </p:sp>
    </p:spTree>
    <p:extLst>
      <p:ext uri="{BB962C8B-B14F-4D97-AF65-F5344CB8AC3E}">
        <p14:creationId xmlns:p14="http://schemas.microsoft.com/office/powerpoint/2010/main" val="3991855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Marie Jahoda, in 1958, devised a list of characteristics which are present in the majority of people who are regarded as normal. Known as </a:t>
            </a:r>
            <a:r>
              <a:rPr lang="en-MY" i="1" dirty="0"/>
              <a:t>Ideal Mental Health</a:t>
            </a:r>
            <a:r>
              <a:rPr lang="en-MY" dirty="0"/>
              <a:t>, these were:  formulated the basic premise of what has come to be known as “</a:t>
            </a:r>
            <a:r>
              <a:rPr lang="en-MY" b="1" dirty="0"/>
              <a:t>positive</a:t>
            </a:r>
            <a:r>
              <a:rPr lang="en-MY" dirty="0"/>
              <a:t> psychology.” In her masterpiece Current Concepts of </a:t>
            </a:r>
            <a:r>
              <a:rPr lang="en-MY" b="1" dirty="0"/>
              <a:t>Positive Mental Health</a:t>
            </a:r>
            <a:r>
              <a:rPr lang="en-MY" dirty="0"/>
              <a:t>,</a:t>
            </a:r>
          </a:p>
          <a:p>
            <a:r>
              <a:rPr lang="en-MY" dirty="0"/>
              <a:t>Efficient </a:t>
            </a:r>
            <a:r>
              <a:rPr lang="en-MY" dirty="0">
                <a:hlinkClick r:id="rId3" tooltip="Self-perception theory"/>
              </a:rPr>
              <a:t>self perception</a:t>
            </a:r>
            <a:endParaRPr lang="en-MY" dirty="0"/>
          </a:p>
          <a:p>
            <a:r>
              <a:rPr lang="en-MY" dirty="0"/>
              <a:t>Realistic </a:t>
            </a:r>
            <a:r>
              <a:rPr lang="en-MY" dirty="0">
                <a:hlinkClick r:id="rId4" tooltip="Self esteem"/>
              </a:rPr>
              <a:t>self esteem</a:t>
            </a:r>
            <a:r>
              <a:rPr lang="en-MY" dirty="0"/>
              <a:t> and acceptance</a:t>
            </a:r>
          </a:p>
          <a:p>
            <a:r>
              <a:rPr lang="en-MY" dirty="0"/>
              <a:t>Voluntary control of behaviour</a:t>
            </a:r>
          </a:p>
          <a:p>
            <a:r>
              <a:rPr lang="en-MY" dirty="0"/>
              <a:t>True perception of the world</a:t>
            </a:r>
          </a:p>
          <a:p>
            <a:r>
              <a:rPr lang="en-MY" dirty="0"/>
              <a:t>Sustaining relationships and giving affection</a:t>
            </a:r>
          </a:p>
          <a:p>
            <a:r>
              <a:rPr lang="en-MY" dirty="0"/>
              <a:t>Self-direction and productivity</a:t>
            </a:r>
          </a:p>
        </p:txBody>
      </p:sp>
      <p:sp>
        <p:nvSpPr>
          <p:cNvPr id="4" name="Slide Number Placeholder 3"/>
          <p:cNvSpPr>
            <a:spLocks noGrp="1"/>
          </p:cNvSpPr>
          <p:nvPr>
            <p:ph type="sldNum" sz="quarter" idx="5"/>
          </p:nvPr>
        </p:nvSpPr>
        <p:spPr/>
        <p:txBody>
          <a:bodyPr/>
          <a:lstStyle/>
          <a:p>
            <a:fld id="{6FB8D063-FF46-4692-A8D9-84C8EF7DA976}" type="slidenum">
              <a:rPr lang="en-MY" smtClean="0"/>
              <a:t>4</a:t>
            </a:fld>
            <a:endParaRPr lang="en-MY"/>
          </a:p>
        </p:txBody>
      </p:sp>
    </p:spTree>
    <p:extLst>
      <p:ext uri="{BB962C8B-B14F-4D97-AF65-F5344CB8AC3E}">
        <p14:creationId xmlns:p14="http://schemas.microsoft.com/office/powerpoint/2010/main" val="2096084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5</a:t>
            </a:fld>
            <a:endParaRPr lang="en-MY"/>
          </a:p>
        </p:txBody>
      </p:sp>
    </p:spTree>
    <p:extLst>
      <p:ext uri="{BB962C8B-B14F-4D97-AF65-F5344CB8AC3E}">
        <p14:creationId xmlns:p14="http://schemas.microsoft.com/office/powerpoint/2010/main" val="2912480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6</a:t>
            </a:fld>
            <a:endParaRPr lang="en-MY"/>
          </a:p>
        </p:txBody>
      </p:sp>
    </p:spTree>
    <p:extLst>
      <p:ext uri="{BB962C8B-B14F-4D97-AF65-F5344CB8AC3E}">
        <p14:creationId xmlns:p14="http://schemas.microsoft.com/office/powerpoint/2010/main" val="367629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b="0" i="0" u="none" strike="noStrike" kern="1200" dirty="0">
                <a:solidFill>
                  <a:schemeClr val="tx1"/>
                </a:solidFill>
                <a:effectLst/>
                <a:latin typeface="+mn-lt"/>
                <a:ea typeface="+mn-ea"/>
                <a:cs typeface="+mn-cs"/>
              </a:rPr>
              <a:t> to add to the body of literature from which evidence based policies can be drawn from to address the socioeconomic and health disparities in the B40 community</a:t>
            </a:r>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7</a:t>
            </a:fld>
            <a:endParaRPr lang="en-MY"/>
          </a:p>
        </p:txBody>
      </p:sp>
    </p:spTree>
    <p:extLst>
      <p:ext uri="{BB962C8B-B14F-4D97-AF65-F5344CB8AC3E}">
        <p14:creationId xmlns:p14="http://schemas.microsoft.com/office/powerpoint/2010/main" val="860316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8</a:t>
            </a:fld>
            <a:endParaRPr lang="en-MY"/>
          </a:p>
        </p:txBody>
      </p:sp>
    </p:spTree>
    <p:extLst>
      <p:ext uri="{BB962C8B-B14F-4D97-AF65-F5344CB8AC3E}">
        <p14:creationId xmlns:p14="http://schemas.microsoft.com/office/powerpoint/2010/main" val="4120147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9</a:t>
            </a:fld>
            <a:endParaRPr lang="en-MY"/>
          </a:p>
        </p:txBody>
      </p:sp>
    </p:spTree>
    <p:extLst>
      <p:ext uri="{BB962C8B-B14F-4D97-AF65-F5344CB8AC3E}">
        <p14:creationId xmlns:p14="http://schemas.microsoft.com/office/powerpoint/2010/main" val="517346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10</a:t>
            </a:fld>
            <a:endParaRPr lang="en-MY"/>
          </a:p>
        </p:txBody>
      </p:sp>
    </p:spTree>
    <p:extLst>
      <p:ext uri="{BB962C8B-B14F-4D97-AF65-F5344CB8AC3E}">
        <p14:creationId xmlns:p14="http://schemas.microsoft.com/office/powerpoint/2010/main" val="843129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11</a:t>
            </a:fld>
            <a:endParaRPr lang="en-MY"/>
          </a:p>
        </p:txBody>
      </p:sp>
    </p:spTree>
    <p:extLst>
      <p:ext uri="{BB962C8B-B14F-4D97-AF65-F5344CB8AC3E}">
        <p14:creationId xmlns:p14="http://schemas.microsoft.com/office/powerpoint/2010/main" val="2442661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12</a:t>
            </a:fld>
            <a:endParaRPr lang="en-MY"/>
          </a:p>
        </p:txBody>
      </p:sp>
    </p:spTree>
    <p:extLst>
      <p:ext uri="{BB962C8B-B14F-4D97-AF65-F5344CB8AC3E}">
        <p14:creationId xmlns:p14="http://schemas.microsoft.com/office/powerpoint/2010/main" val="1604632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13</a:t>
            </a:fld>
            <a:endParaRPr lang="en-MY"/>
          </a:p>
        </p:txBody>
      </p:sp>
    </p:spTree>
    <p:extLst>
      <p:ext uri="{BB962C8B-B14F-4D97-AF65-F5344CB8AC3E}">
        <p14:creationId xmlns:p14="http://schemas.microsoft.com/office/powerpoint/2010/main" val="1202906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Almost an equal distribution of respondents from both blocks</a:t>
            </a:r>
          </a:p>
          <a:p>
            <a:endParaRPr lang="en-MY" dirty="0"/>
          </a:p>
          <a:p>
            <a:r>
              <a:rPr lang="en-MY" dirty="0"/>
              <a:t>Low cost high rise apartments with 21 floors  housing 400 households</a:t>
            </a:r>
          </a:p>
        </p:txBody>
      </p:sp>
      <p:sp>
        <p:nvSpPr>
          <p:cNvPr id="4" name="Slide Number Placeholder 3"/>
          <p:cNvSpPr>
            <a:spLocks noGrp="1"/>
          </p:cNvSpPr>
          <p:nvPr>
            <p:ph type="sldNum" sz="quarter" idx="5"/>
          </p:nvPr>
        </p:nvSpPr>
        <p:spPr/>
        <p:txBody>
          <a:bodyPr/>
          <a:lstStyle/>
          <a:p>
            <a:fld id="{6FB8D063-FF46-4692-A8D9-84C8EF7DA976}" type="slidenum">
              <a:rPr lang="en-MY" smtClean="0"/>
              <a:t>14</a:t>
            </a:fld>
            <a:endParaRPr lang="en-MY"/>
          </a:p>
        </p:txBody>
      </p:sp>
    </p:spTree>
    <p:extLst>
      <p:ext uri="{BB962C8B-B14F-4D97-AF65-F5344CB8AC3E}">
        <p14:creationId xmlns:p14="http://schemas.microsoft.com/office/powerpoint/2010/main" val="2954668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15</a:t>
            </a:fld>
            <a:endParaRPr lang="en-MY"/>
          </a:p>
        </p:txBody>
      </p:sp>
    </p:spTree>
    <p:extLst>
      <p:ext uri="{BB962C8B-B14F-4D97-AF65-F5344CB8AC3E}">
        <p14:creationId xmlns:p14="http://schemas.microsoft.com/office/powerpoint/2010/main" val="1929559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b="0" i="0" u="none" strike="noStrike" kern="1200" baseline="0" dirty="0">
                <a:solidFill>
                  <a:schemeClr val="tx1"/>
                </a:solidFill>
                <a:latin typeface="+mn-lt"/>
                <a:ea typeface="+mn-ea"/>
                <a:cs typeface="+mn-cs"/>
              </a:rPr>
              <a:t>Likert scale from 0 = not at all to 5 = an extreme amount 3 = moderate amount</a:t>
            </a:r>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16</a:t>
            </a:fld>
            <a:endParaRPr lang="en-MY"/>
          </a:p>
        </p:txBody>
      </p:sp>
    </p:spTree>
    <p:extLst>
      <p:ext uri="{BB962C8B-B14F-4D97-AF65-F5344CB8AC3E}">
        <p14:creationId xmlns:p14="http://schemas.microsoft.com/office/powerpoint/2010/main" val="346824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Over the past week</a:t>
            </a:r>
          </a:p>
          <a:p>
            <a:r>
              <a:rPr lang="en-MY" dirty="0"/>
              <a:t>0 = Did not apply to me at all</a:t>
            </a:r>
          </a:p>
          <a:p>
            <a:r>
              <a:rPr lang="en-MY" dirty="0"/>
              <a:t>3 = Applied to me very much, or most of the time (almost always)</a:t>
            </a:r>
          </a:p>
        </p:txBody>
      </p:sp>
      <p:sp>
        <p:nvSpPr>
          <p:cNvPr id="4" name="Slide Number Placeholder 3"/>
          <p:cNvSpPr>
            <a:spLocks noGrp="1"/>
          </p:cNvSpPr>
          <p:nvPr>
            <p:ph type="sldNum" sz="quarter" idx="5"/>
          </p:nvPr>
        </p:nvSpPr>
        <p:spPr/>
        <p:txBody>
          <a:bodyPr/>
          <a:lstStyle/>
          <a:p>
            <a:fld id="{6FB8D063-FF46-4692-A8D9-84C8EF7DA976}" type="slidenum">
              <a:rPr lang="en-MY" smtClean="0"/>
              <a:t>17</a:t>
            </a:fld>
            <a:endParaRPr lang="en-MY"/>
          </a:p>
        </p:txBody>
      </p:sp>
    </p:spTree>
    <p:extLst>
      <p:ext uri="{BB962C8B-B14F-4D97-AF65-F5344CB8AC3E}">
        <p14:creationId xmlns:p14="http://schemas.microsoft.com/office/powerpoint/2010/main" val="2003015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18</a:t>
            </a:fld>
            <a:endParaRPr lang="en-MY"/>
          </a:p>
        </p:txBody>
      </p:sp>
    </p:spTree>
    <p:extLst>
      <p:ext uri="{BB962C8B-B14F-4D97-AF65-F5344CB8AC3E}">
        <p14:creationId xmlns:p14="http://schemas.microsoft.com/office/powerpoint/2010/main" val="1642253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b="1" dirty="0">
                <a:latin typeface="Arial" panose="020B0604020202020204" pitchFamily="34" charset="0"/>
                <a:cs typeface="Arial" panose="020B0604020202020204" pitchFamily="34" charset="0"/>
              </a:rPr>
              <a:t>DASS-21 mean scores</a:t>
            </a:r>
          </a:p>
          <a:p>
            <a:pPr marL="457200" indent="-457200">
              <a:buAutoNum type="arabicPeriod"/>
            </a:pPr>
            <a:r>
              <a:rPr lang="en-MY" sz="1200" dirty="0">
                <a:latin typeface="Arial" panose="020B0604020202020204" pitchFamily="34" charset="0"/>
                <a:cs typeface="Arial" panose="020B0604020202020204" pitchFamily="34" charset="0"/>
              </a:rPr>
              <a:t>Normal stress levels</a:t>
            </a:r>
          </a:p>
          <a:p>
            <a:pPr marL="457200" indent="-457200">
              <a:buAutoNum type="arabicPeriod"/>
            </a:pPr>
            <a:r>
              <a:rPr lang="en-MY" sz="1200" dirty="0">
                <a:latin typeface="Arial" panose="020B0604020202020204" pitchFamily="34" charset="0"/>
                <a:cs typeface="Arial" panose="020B0604020202020204" pitchFamily="34" charset="0"/>
              </a:rPr>
              <a:t>Normal depression levels</a:t>
            </a:r>
          </a:p>
          <a:p>
            <a:pPr marL="457200" indent="-457200">
              <a:buAutoNum type="arabicPeriod"/>
            </a:pPr>
            <a:r>
              <a:rPr lang="en-MY" sz="1200" dirty="0">
                <a:latin typeface="Arial" panose="020B0604020202020204" pitchFamily="34" charset="0"/>
                <a:cs typeface="Arial" panose="020B0604020202020204" pitchFamily="34" charset="0"/>
              </a:rPr>
              <a:t>Mild anxiety levels</a:t>
            </a:r>
          </a:p>
          <a:p>
            <a:pPr marL="457200" indent="-457200">
              <a:buFont typeface="+mj-lt"/>
              <a:buAutoNum type="arabicPeriod"/>
            </a:pPr>
            <a:endParaRPr lang="en-MY" sz="1200" dirty="0">
              <a:latin typeface="Arial" panose="020B0604020202020204" pitchFamily="34" charset="0"/>
              <a:cs typeface="Arial" panose="020B0604020202020204" pitchFamily="34" charset="0"/>
            </a:endParaRPr>
          </a:p>
          <a:p>
            <a:r>
              <a:rPr lang="en-MY" sz="1200" b="1" dirty="0">
                <a:latin typeface="Arial" panose="020B0604020202020204" pitchFamily="34" charset="0"/>
                <a:cs typeface="Arial" panose="020B0604020202020204" pitchFamily="34" charset="0"/>
              </a:rPr>
              <a:t>WHOQOL-BREF mean scores</a:t>
            </a:r>
          </a:p>
          <a:p>
            <a:pPr marL="457200" indent="-457200">
              <a:buFont typeface="+mj-lt"/>
              <a:buAutoNum type="arabicPeriod"/>
            </a:pPr>
            <a:r>
              <a:rPr lang="en-MY" sz="1200" dirty="0">
                <a:latin typeface="Arial" panose="020B0604020202020204" pitchFamily="34" charset="0"/>
                <a:cs typeface="Arial" panose="020B0604020202020204" pitchFamily="34" charset="0"/>
              </a:rPr>
              <a:t>Physical health was highest</a:t>
            </a:r>
          </a:p>
          <a:p>
            <a:pPr marL="457200" indent="-457200">
              <a:buFont typeface="+mj-lt"/>
              <a:buAutoNum type="arabicPeriod"/>
            </a:pPr>
            <a:r>
              <a:rPr lang="en-MY" sz="1200" dirty="0">
                <a:latin typeface="Arial" panose="020B0604020202020204" pitchFamily="34" charset="0"/>
                <a:cs typeface="Arial" panose="020B0604020202020204" pitchFamily="34" charset="0"/>
              </a:rPr>
              <a:t>Psychological was lowest</a:t>
            </a:r>
          </a:p>
          <a:p>
            <a:pPr marL="457200" indent="-457200">
              <a:buFont typeface="+mj-lt"/>
              <a:buAutoNum type="arabicPeriod"/>
            </a:pPr>
            <a:endParaRPr lang="en-MY" sz="1200" dirty="0">
              <a:latin typeface="Arial" panose="020B0604020202020204" pitchFamily="34" charset="0"/>
              <a:cs typeface="Arial" panose="020B0604020202020204" pitchFamily="34" charset="0"/>
            </a:endParaRPr>
          </a:p>
          <a:p>
            <a:pPr marL="457200" indent="-457200">
              <a:buFont typeface="+mj-lt"/>
              <a:buAutoNum type="arabicPeriod"/>
            </a:pPr>
            <a:r>
              <a:rPr lang="en-MY" sz="1200" dirty="0">
                <a:latin typeface="Arial" panose="020B0604020202020204" pitchFamily="34" charset="0"/>
                <a:cs typeface="Arial" panose="020B0604020202020204" pitchFamily="34" charset="0"/>
              </a:rPr>
              <a:t>Looking at the distribution of scores </a:t>
            </a:r>
          </a:p>
          <a:p>
            <a:endParaRPr lang="en-MY" sz="1200" dirty="0">
              <a:latin typeface="Arial" panose="020B060402020202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19</a:t>
            </a:fld>
            <a:endParaRPr lang="en-MY"/>
          </a:p>
        </p:txBody>
      </p:sp>
    </p:spTree>
    <p:extLst>
      <p:ext uri="{BB962C8B-B14F-4D97-AF65-F5344CB8AC3E}">
        <p14:creationId xmlns:p14="http://schemas.microsoft.com/office/powerpoint/2010/main" val="3715172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kern="1200" dirty="0">
                <a:solidFill>
                  <a:schemeClr val="tx1"/>
                </a:solidFill>
                <a:effectLst/>
                <a:latin typeface="+mn-lt"/>
                <a:ea typeface="+mn-ea"/>
                <a:cs typeface="+mn-cs"/>
              </a:rPr>
              <a:t>Multiple Pearson's correlation was run to assess the relationship between the WHOQOL-BREF domains and DASS-21 subscales in the sample population.</a:t>
            </a:r>
          </a:p>
          <a:p>
            <a:r>
              <a:rPr lang="en-MY" sz="1200" kern="1200" dirty="0">
                <a:solidFill>
                  <a:schemeClr val="tx1"/>
                </a:solidFill>
                <a:effectLst/>
                <a:latin typeface="+mn-lt"/>
                <a:ea typeface="+mn-ea"/>
                <a:cs typeface="+mn-cs"/>
              </a:rPr>
              <a:t>Preliminary analyses showed the relationship to be linear with physical health and psychological health the only variables which were normally distributed, as assessed by Shapiro-Wilk's test (p &gt; .05). There were two outliers in the anxiety scores and one outlier in the depression score.</a:t>
            </a:r>
          </a:p>
          <a:p>
            <a:endParaRPr lang="en-MY" sz="1200" kern="1200" dirty="0">
              <a:solidFill>
                <a:schemeClr val="tx1"/>
              </a:solidFill>
              <a:effectLst/>
              <a:latin typeface="+mn-lt"/>
              <a:ea typeface="+mn-ea"/>
              <a:cs typeface="+mn-cs"/>
            </a:endParaRPr>
          </a:p>
          <a:p>
            <a:pPr marL="457200" indent="-457200">
              <a:buFont typeface="+mj-lt"/>
              <a:buAutoNum type="arabicPeriod"/>
            </a:pPr>
            <a:r>
              <a:rPr lang="en-MY" sz="1200" dirty="0"/>
              <a:t>Statistically significant, negative correlation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MY" sz="1200" dirty="0"/>
              <a:t> Strongest correlation between social relationships and three subscales of mental health</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MY" sz="1200" dirty="0"/>
          </a:p>
          <a:p>
            <a:pPr marL="457200" indent="-457200">
              <a:buFont typeface="+mj-lt"/>
              <a:buAutoNum type="arabicPeriod"/>
            </a:pPr>
            <a:endParaRPr lang="en-MY" sz="1200" dirty="0"/>
          </a:p>
          <a:p>
            <a:endParaRPr lang="en-MY" sz="1200" kern="1200" dirty="0">
              <a:solidFill>
                <a:schemeClr val="tx1"/>
              </a:solidFill>
              <a:effectLst/>
              <a:latin typeface="+mn-lt"/>
              <a:ea typeface="+mn-ea"/>
              <a:cs typeface="+mn-cs"/>
            </a:endParaRPr>
          </a:p>
          <a:p>
            <a:r>
              <a:rPr lang="en-MY" sz="1200" kern="1200" dirty="0">
                <a:solidFill>
                  <a:schemeClr val="tx1"/>
                </a:solidFill>
                <a:effectLst/>
                <a:latin typeface="+mn-lt"/>
                <a:ea typeface="+mn-ea"/>
                <a:cs typeface="+mn-cs"/>
              </a:rPr>
              <a:t>There was statistically significant, moderate negative correlation between the four QOL domains and three DASS-21 mental health subscales, except for between environment and depression which was not statistically significant (p &gt; .05).</a:t>
            </a:r>
          </a:p>
          <a:p>
            <a:r>
              <a:rPr lang="en-MY" sz="1200" kern="1200" dirty="0">
                <a:solidFill>
                  <a:schemeClr val="tx1"/>
                </a:solidFill>
                <a:effectLst/>
                <a:latin typeface="+mn-lt"/>
                <a:ea typeface="+mn-ea"/>
                <a:cs typeface="+mn-cs"/>
              </a:rPr>
              <a:t>There was statistically significant but weak negative correlation between General QOL and all three DASS-21 subscales, stress (r= -.265, p &lt; .01), anxiety (r= -.255, p &lt; .01), and depression (r= -.240, p &lt; .05).</a:t>
            </a:r>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20</a:t>
            </a:fld>
            <a:endParaRPr lang="en-MY"/>
          </a:p>
        </p:txBody>
      </p:sp>
    </p:spTree>
    <p:extLst>
      <p:ext uri="{BB962C8B-B14F-4D97-AF65-F5344CB8AC3E}">
        <p14:creationId xmlns:p14="http://schemas.microsoft.com/office/powerpoint/2010/main" val="910427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kern="1200" dirty="0">
                <a:solidFill>
                  <a:schemeClr val="tx1"/>
                </a:solidFill>
                <a:effectLst/>
                <a:latin typeface="+mn-lt"/>
                <a:ea typeface="+mn-ea"/>
                <a:cs typeface="+mn-cs"/>
              </a:rPr>
              <a:t>Multiple Pearson's correlation was run to assess the relationship between the WHOQOL-BREF domains and DASS-21 subscales in the sample population.</a:t>
            </a:r>
          </a:p>
          <a:p>
            <a:r>
              <a:rPr lang="en-MY" sz="1200" kern="1200" dirty="0">
                <a:solidFill>
                  <a:schemeClr val="tx1"/>
                </a:solidFill>
                <a:effectLst/>
                <a:latin typeface="+mn-lt"/>
                <a:ea typeface="+mn-ea"/>
                <a:cs typeface="+mn-cs"/>
              </a:rPr>
              <a:t>Preliminary analyses showed the relationship to be linear with physical health and psychological health the only variables which were normally distributed, as assessed by Shapiro-Wilk's test (p &gt; .05). There were two outliers in the anxiety scores and one outlier in the depression score.</a:t>
            </a:r>
          </a:p>
          <a:p>
            <a:r>
              <a:rPr lang="en-MY" sz="1200" kern="1200" dirty="0">
                <a:solidFill>
                  <a:schemeClr val="tx1"/>
                </a:solidFill>
                <a:effectLst/>
                <a:latin typeface="+mn-lt"/>
                <a:ea typeface="+mn-ea"/>
                <a:cs typeface="+mn-cs"/>
              </a:rPr>
              <a:t>There was statistically significant, moderate negative correlation between the four QOL domains and three DASS-21 mental health subscales, except for between environment and depression which was not statistically significant (p &gt; .05).</a:t>
            </a:r>
          </a:p>
          <a:p>
            <a:r>
              <a:rPr lang="en-MY" sz="1200" kern="1200" dirty="0">
                <a:solidFill>
                  <a:schemeClr val="tx1"/>
                </a:solidFill>
                <a:effectLst/>
                <a:latin typeface="+mn-lt"/>
                <a:ea typeface="+mn-ea"/>
                <a:cs typeface="+mn-cs"/>
              </a:rPr>
              <a:t>There was statistically significant but weak negative correlation between General QOL and all three DASS-21 subscales, stress (r= -.265, p &lt; .01), anxiety (r= -.255, p &lt; .01), and depression (r= -.240, p &lt; .05).</a:t>
            </a:r>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21</a:t>
            </a:fld>
            <a:endParaRPr lang="en-MY"/>
          </a:p>
        </p:txBody>
      </p:sp>
    </p:spTree>
    <p:extLst>
      <p:ext uri="{BB962C8B-B14F-4D97-AF65-F5344CB8AC3E}">
        <p14:creationId xmlns:p14="http://schemas.microsoft.com/office/powerpoint/2010/main" val="128248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6FB8D063-FF46-4692-A8D9-84C8EF7DA976}" type="slidenum">
              <a:rPr lang="en-MY" smtClean="0"/>
              <a:t>22</a:t>
            </a:fld>
            <a:endParaRPr lang="en-MY"/>
          </a:p>
        </p:txBody>
      </p:sp>
    </p:spTree>
    <p:extLst>
      <p:ext uri="{BB962C8B-B14F-4D97-AF65-F5344CB8AC3E}">
        <p14:creationId xmlns:p14="http://schemas.microsoft.com/office/powerpoint/2010/main" val="466249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Social relationships</a:t>
            </a:r>
          </a:p>
        </p:txBody>
      </p:sp>
      <p:sp>
        <p:nvSpPr>
          <p:cNvPr id="4" name="Slide Number Placeholder 3"/>
          <p:cNvSpPr>
            <a:spLocks noGrp="1"/>
          </p:cNvSpPr>
          <p:nvPr>
            <p:ph type="sldNum" sz="quarter" idx="5"/>
          </p:nvPr>
        </p:nvSpPr>
        <p:spPr/>
        <p:txBody>
          <a:bodyPr/>
          <a:lstStyle/>
          <a:p>
            <a:fld id="{6FB8D063-FF46-4692-A8D9-84C8EF7DA976}" type="slidenum">
              <a:rPr lang="en-MY" smtClean="0"/>
              <a:t>23</a:t>
            </a:fld>
            <a:endParaRPr lang="en-MY"/>
          </a:p>
        </p:txBody>
      </p:sp>
    </p:spTree>
    <p:extLst>
      <p:ext uri="{BB962C8B-B14F-4D97-AF65-F5344CB8AC3E}">
        <p14:creationId xmlns:p14="http://schemas.microsoft.com/office/powerpoint/2010/main" val="2818742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dirty="0">
                <a:latin typeface="Arial" panose="020B0604020202020204" pitchFamily="34" charset="0"/>
                <a:cs typeface="Arial" panose="020B0604020202020204" pitchFamily="34" charset="0"/>
              </a:rPr>
              <a:t>Based on the correlational findings, we recommend that further studies be conducted to determine the causal relationship between these mental health subscales and the domains of QOL.</a:t>
            </a:r>
          </a:p>
          <a:p>
            <a:endParaRPr lang="en-MY" sz="1200" dirty="0">
              <a:latin typeface="Arial" panose="020B0604020202020204" pitchFamily="34" charset="0"/>
              <a:cs typeface="Arial" panose="020B0604020202020204" pitchFamily="34" charset="0"/>
            </a:endParaRPr>
          </a:p>
          <a:p>
            <a:r>
              <a:rPr lang="en-MY" sz="1200" dirty="0">
                <a:latin typeface="Arial" panose="020B0604020202020204" pitchFamily="34" charset="0"/>
                <a:cs typeface="Arial" panose="020B0604020202020204" pitchFamily="34" charset="0"/>
              </a:rPr>
              <a:t>With an increasing supportive body of evidence, key areas in QOL and mental health can be identified to maximize the efficacy of policy initiatives with the aim of reducing health and socioeconomic disparities in the B40 community.</a:t>
            </a:r>
          </a:p>
        </p:txBody>
      </p:sp>
      <p:sp>
        <p:nvSpPr>
          <p:cNvPr id="4" name="Slide Number Placeholder 3"/>
          <p:cNvSpPr>
            <a:spLocks noGrp="1"/>
          </p:cNvSpPr>
          <p:nvPr>
            <p:ph type="sldNum" sz="quarter" idx="5"/>
          </p:nvPr>
        </p:nvSpPr>
        <p:spPr/>
        <p:txBody>
          <a:bodyPr/>
          <a:lstStyle/>
          <a:p>
            <a:fld id="{6FB8D063-FF46-4692-A8D9-84C8EF7DA976}" type="slidenum">
              <a:rPr lang="en-MY" smtClean="0"/>
              <a:t>24</a:t>
            </a:fld>
            <a:endParaRPr lang="en-MY"/>
          </a:p>
        </p:txBody>
      </p:sp>
    </p:spTree>
    <p:extLst>
      <p:ext uri="{BB962C8B-B14F-4D97-AF65-F5344CB8AC3E}">
        <p14:creationId xmlns:p14="http://schemas.microsoft.com/office/powerpoint/2010/main" val="2956328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25</a:t>
            </a:fld>
            <a:endParaRPr lang="en-MY"/>
          </a:p>
        </p:txBody>
      </p:sp>
    </p:spTree>
    <p:extLst>
      <p:ext uri="{BB962C8B-B14F-4D97-AF65-F5344CB8AC3E}">
        <p14:creationId xmlns:p14="http://schemas.microsoft.com/office/powerpoint/2010/main" val="2804385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26</a:t>
            </a:fld>
            <a:endParaRPr lang="en-MY"/>
          </a:p>
        </p:txBody>
      </p:sp>
    </p:spTree>
    <p:extLst>
      <p:ext uri="{BB962C8B-B14F-4D97-AF65-F5344CB8AC3E}">
        <p14:creationId xmlns:p14="http://schemas.microsoft.com/office/powerpoint/2010/main" val="2874126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Teal R34 G154 B153</a:t>
            </a:r>
          </a:p>
          <a:p>
            <a:r>
              <a:rPr lang="en-MY" dirty="0"/>
              <a:t>Orange R240 G155 B32</a:t>
            </a:r>
          </a:p>
        </p:txBody>
      </p:sp>
      <p:sp>
        <p:nvSpPr>
          <p:cNvPr id="4" name="Slide Number Placeholder 3"/>
          <p:cNvSpPr>
            <a:spLocks noGrp="1"/>
          </p:cNvSpPr>
          <p:nvPr>
            <p:ph type="sldNum" sz="quarter" idx="5"/>
          </p:nvPr>
        </p:nvSpPr>
        <p:spPr/>
        <p:txBody>
          <a:bodyPr/>
          <a:lstStyle/>
          <a:p>
            <a:fld id="{6FB8D063-FF46-4692-A8D9-84C8EF7DA976}" type="slidenum">
              <a:rPr lang="en-MY" smtClean="0"/>
              <a:t>27</a:t>
            </a:fld>
            <a:endParaRPr lang="en-MY"/>
          </a:p>
        </p:txBody>
      </p:sp>
    </p:spTree>
    <p:extLst>
      <p:ext uri="{BB962C8B-B14F-4D97-AF65-F5344CB8AC3E}">
        <p14:creationId xmlns:p14="http://schemas.microsoft.com/office/powerpoint/2010/main" val="1079190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3D7D3-11A6-4550-B21B-58BF7A3931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D2D3DF8A-8657-4A29-A090-019FEB0868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EB3927A7-71B3-4BD5-9237-3CE0A7A349D6}"/>
              </a:ext>
            </a:extLst>
          </p:cNvPr>
          <p:cNvSpPr>
            <a:spLocks noGrp="1"/>
          </p:cNvSpPr>
          <p:nvPr>
            <p:ph type="dt" sz="half" idx="10"/>
          </p:nvPr>
        </p:nvSpPr>
        <p:spPr/>
        <p:txBody>
          <a:bodyPr/>
          <a:lstStyle/>
          <a:p>
            <a:fld id="{E849B7F7-43E4-41B2-805B-118231F8499A}" type="datetime1">
              <a:rPr lang="en-MY" smtClean="0"/>
              <a:t>14/8/2020</a:t>
            </a:fld>
            <a:endParaRPr lang="en-MY"/>
          </a:p>
        </p:txBody>
      </p:sp>
      <p:sp>
        <p:nvSpPr>
          <p:cNvPr id="5" name="Footer Placeholder 4">
            <a:extLst>
              <a:ext uri="{FF2B5EF4-FFF2-40B4-BE49-F238E27FC236}">
                <a16:creationId xmlns:a16="http://schemas.microsoft.com/office/drawing/2014/main" id="{000961D7-2418-4054-8E7B-043D5127C8E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E3BEBDDE-02A7-4CDF-905D-8E73A08418EE}"/>
              </a:ext>
            </a:extLst>
          </p:cNvPr>
          <p:cNvSpPr>
            <a:spLocks noGrp="1"/>
          </p:cNvSpPr>
          <p:nvPr>
            <p:ph type="sldNum" sz="quarter" idx="12"/>
          </p:nvPr>
        </p:nvSpPr>
        <p:spPr/>
        <p:txBody>
          <a:bodyPr/>
          <a:lstStyle/>
          <a:p>
            <a:fld id="{1B2E94F0-443A-49F5-9B55-AAC47AB15547}" type="slidenum">
              <a:rPr lang="en-MY" smtClean="0"/>
              <a:t>‹#›</a:t>
            </a:fld>
            <a:endParaRPr lang="en-MY" dirty="0"/>
          </a:p>
        </p:txBody>
      </p:sp>
    </p:spTree>
    <p:extLst>
      <p:ext uri="{BB962C8B-B14F-4D97-AF65-F5344CB8AC3E}">
        <p14:creationId xmlns:p14="http://schemas.microsoft.com/office/powerpoint/2010/main" val="181653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4A25-1F9E-474C-B1BB-61E84FD221B4}"/>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AD73362C-C27E-4B5F-A161-C21AF812BF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A250710-2A74-49E7-A6E2-9011C764FBD7}"/>
              </a:ext>
            </a:extLst>
          </p:cNvPr>
          <p:cNvSpPr>
            <a:spLocks noGrp="1"/>
          </p:cNvSpPr>
          <p:nvPr>
            <p:ph type="dt" sz="half" idx="10"/>
          </p:nvPr>
        </p:nvSpPr>
        <p:spPr/>
        <p:txBody>
          <a:bodyPr/>
          <a:lstStyle/>
          <a:p>
            <a:fld id="{CE84E53A-F53D-470E-9714-2C4C5ACCF6A4}" type="datetime1">
              <a:rPr lang="en-MY" smtClean="0"/>
              <a:t>14/8/2020</a:t>
            </a:fld>
            <a:endParaRPr lang="en-MY"/>
          </a:p>
        </p:txBody>
      </p:sp>
      <p:sp>
        <p:nvSpPr>
          <p:cNvPr id="5" name="Footer Placeholder 4">
            <a:extLst>
              <a:ext uri="{FF2B5EF4-FFF2-40B4-BE49-F238E27FC236}">
                <a16:creationId xmlns:a16="http://schemas.microsoft.com/office/drawing/2014/main" id="{EC481C3A-FE36-49E8-831C-4CE1B3FA978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6E2980A-BED3-4D51-8260-7DD6C128F508}"/>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3877903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FFB2F-43B3-4A64-8AA3-CF0E679EB7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0B350703-E9AB-425A-AE2B-23F8A0E7FD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0AA3D7-8BFD-4C33-AF81-335080CFED06}"/>
              </a:ext>
            </a:extLst>
          </p:cNvPr>
          <p:cNvSpPr>
            <a:spLocks noGrp="1"/>
          </p:cNvSpPr>
          <p:nvPr>
            <p:ph type="dt" sz="half" idx="10"/>
          </p:nvPr>
        </p:nvSpPr>
        <p:spPr/>
        <p:txBody>
          <a:bodyPr/>
          <a:lstStyle/>
          <a:p>
            <a:fld id="{75F4A56E-CC06-4095-B3EB-8CE73F9AEA9E}" type="datetime1">
              <a:rPr lang="en-MY" smtClean="0"/>
              <a:t>14/8/2020</a:t>
            </a:fld>
            <a:endParaRPr lang="en-MY"/>
          </a:p>
        </p:txBody>
      </p:sp>
      <p:sp>
        <p:nvSpPr>
          <p:cNvPr id="5" name="Footer Placeholder 4">
            <a:extLst>
              <a:ext uri="{FF2B5EF4-FFF2-40B4-BE49-F238E27FC236}">
                <a16:creationId xmlns:a16="http://schemas.microsoft.com/office/drawing/2014/main" id="{A7394968-697B-4603-8966-3C130626B9C9}"/>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5560514-AA98-4373-AB15-750450469948}"/>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3692538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B446A-0E68-4EAB-AF60-E3636BEA7FE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4A247F17-1E20-4781-B5CF-62017C578D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B8D65F77-1441-46DE-99F5-CD941A98A1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2469D7A0-9959-41A7-B1E7-31C0807EA3E2}"/>
              </a:ext>
            </a:extLst>
          </p:cNvPr>
          <p:cNvSpPr>
            <a:spLocks noGrp="1"/>
          </p:cNvSpPr>
          <p:nvPr>
            <p:ph type="dt" sz="half" idx="10"/>
          </p:nvPr>
        </p:nvSpPr>
        <p:spPr/>
        <p:txBody>
          <a:bodyPr/>
          <a:lstStyle/>
          <a:p>
            <a:fld id="{41F55569-56BD-4FC8-946F-10FBE68FD5D9}" type="datetime1">
              <a:rPr lang="en-MY" smtClean="0"/>
              <a:t>14/8/2020</a:t>
            </a:fld>
            <a:endParaRPr lang="en-MY"/>
          </a:p>
        </p:txBody>
      </p:sp>
      <p:sp>
        <p:nvSpPr>
          <p:cNvPr id="6" name="Footer Placeholder 5">
            <a:extLst>
              <a:ext uri="{FF2B5EF4-FFF2-40B4-BE49-F238E27FC236}">
                <a16:creationId xmlns:a16="http://schemas.microsoft.com/office/drawing/2014/main" id="{95D66A1D-0948-4365-9368-1264A2E7E7E9}"/>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72073550-B0F4-48E7-9DEB-502343B4B214}"/>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2606977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3D50-855C-4379-9D25-9E0277BA1794}"/>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8390569C-BBB4-4FC4-B22D-13DCD23BD4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52126E-18FB-4FFC-99DD-BDA016881B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311464C7-835C-4353-A604-46E1949A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5B97F8-AB5A-4627-A0F4-C5ED88FE91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6E9A954A-4707-48FD-9950-B57C37505068}"/>
              </a:ext>
            </a:extLst>
          </p:cNvPr>
          <p:cNvSpPr>
            <a:spLocks noGrp="1"/>
          </p:cNvSpPr>
          <p:nvPr>
            <p:ph type="dt" sz="half" idx="10"/>
          </p:nvPr>
        </p:nvSpPr>
        <p:spPr/>
        <p:txBody>
          <a:bodyPr/>
          <a:lstStyle/>
          <a:p>
            <a:fld id="{C97B111D-041B-4FD8-A437-6087812177AA}" type="datetime1">
              <a:rPr lang="en-MY" smtClean="0"/>
              <a:t>14/8/2020</a:t>
            </a:fld>
            <a:endParaRPr lang="en-MY"/>
          </a:p>
        </p:txBody>
      </p:sp>
      <p:sp>
        <p:nvSpPr>
          <p:cNvPr id="8" name="Footer Placeholder 7">
            <a:extLst>
              <a:ext uri="{FF2B5EF4-FFF2-40B4-BE49-F238E27FC236}">
                <a16:creationId xmlns:a16="http://schemas.microsoft.com/office/drawing/2014/main" id="{E9824FBC-EA41-48ED-BE3F-4A6CC1208717}"/>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AA314613-1B57-4D9B-86B3-584B01F42AE5}"/>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67381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5169A-9E7E-46EE-9AC6-E82F529E8497}"/>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81DFF1F0-22DF-4F33-95CE-9E1A6FBD6B9E}"/>
              </a:ext>
            </a:extLst>
          </p:cNvPr>
          <p:cNvSpPr>
            <a:spLocks noGrp="1"/>
          </p:cNvSpPr>
          <p:nvPr>
            <p:ph type="dt" sz="half" idx="10"/>
          </p:nvPr>
        </p:nvSpPr>
        <p:spPr/>
        <p:txBody>
          <a:bodyPr/>
          <a:lstStyle/>
          <a:p>
            <a:fld id="{1F5252D7-5E4F-432F-88CB-899C7819BCE5}" type="datetime1">
              <a:rPr lang="en-MY" smtClean="0"/>
              <a:t>14/8/2020</a:t>
            </a:fld>
            <a:endParaRPr lang="en-MY"/>
          </a:p>
        </p:txBody>
      </p:sp>
      <p:sp>
        <p:nvSpPr>
          <p:cNvPr id="4" name="Footer Placeholder 3">
            <a:extLst>
              <a:ext uri="{FF2B5EF4-FFF2-40B4-BE49-F238E27FC236}">
                <a16:creationId xmlns:a16="http://schemas.microsoft.com/office/drawing/2014/main" id="{63D8E251-0982-4BBD-B3C3-77176AD93748}"/>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CE769D0E-037A-431E-B3FB-15AAC14489D2}"/>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3387573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A0352C-762A-44E5-B970-1A1D970FB02F}"/>
              </a:ext>
            </a:extLst>
          </p:cNvPr>
          <p:cNvSpPr>
            <a:spLocks noGrp="1"/>
          </p:cNvSpPr>
          <p:nvPr>
            <p:ph type="dt" sz="half" idx="10"/>
          </p:nvPr>
        </p:nvSpPr>
        <p:spPr/>
        <p:txBody>
          <a:bodyPr/>
          <a:lstStyle/>
          <a:p>
            <a:fld id="{651022FC-82C1-4136-A323-86B8CBD04525}" type="datetime1">
              <a:rPr lang="en-MY" smtClean="0"/>
              <a:t>14/8/2020</a:t>
            </a:fld>
            <a:endParaRPr lang="en-MY"/>
          </a:p>
        </p:txBody>
      </p:sp>
      <p:sp>
        <p:nvSpPr>
          <p:cNvPr id="3" name="Footer Placeholder 2">
            <a:extLst>
              <a:ext uri="{FF2B5EF4-FFF2-40B4-BE49-F238E27FC236}">
                <a16:creationId xmlns:a16="http://schemas.microsoft.com/office/drawing/2014/main" id="{965878AB-60F2-4F7E-A403-25197A78B096}"/>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FAB4CCD8-38BB-4B04-952D-E3635F8B236E}"/>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488950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AB11B-EC50-4B4F-9C71-328EFA929D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C9470421-BBAA-444B-ABC1-E5113C067B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CC6225E8-4A67-4027-B365-C2A8E05A0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57F8C9-5573-4A5C-A0DD-61604DF6E943}"/>
              </a:ext>
            </a:extLst>
          </p:cNvPr>
          <p:cNvSpPr>
            <a:spLocks noGrp="1"/>
          </p:cNvSpPr>
          <p:nvPr>
            <p:ph type="dt" sz="half" idx="10"/>
          </p:nvPr>
        </p:nvSpPr>
        <p:spPr/>
        <p:txBody>
          <a:bodyPr/>
          <a:lstStyle/>
          <a:p>
            <a:fld id="{C75503A8-0EA5-4685-B37E-6FE678AE9576}" type="datetime1">
              <a:rPr lang="en-MY" smtClean="0"/>
              <a:t>14/8/2020</a:t>
            </a:fld>
            <a:endParaRPr lang="en-MY"/>
          </a:p>
        </p:txBody>
      </p:sp>
      <p:sp>
        <p:nvSpPr>
          <p:cNvPr id="6" name="Footer Placeholder 5">
            <a:extLst>
              <a:ext uri="{FF2B5EF4-FFF2-40B4-BE49-F238E27FC236}">
                <a16:creationId xmlns:a16="http://schemas.microsoft.com/office/drawing/2014/main" id="{4314AA11-26EB-46AB-8135-10D50B729D0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43C7A9A-4FB4-4ECE-9D6B-FFFCA0B08187}"/>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213721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46737-9CB6-424E-95C2-B0465D670F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C68D035F-65B5-483F-B579-F1290CF820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EDB54513-F106-464D-9383-9A3D35D07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BCBE20-E54F-48EE-A6AC-A742DBCFA863}"/>
              </a:ext>
            </a:extLst>
          </p:cNvPr>
          <p:cNvSpPr>
            <a:spLocks noGrp="1"/>
          </p:cNvSpPr>
          <p:nvPr>
            <p:ph type="dt" sz="half" idx="10"/>
          </p:nvPr>
        </p:nvSpPr>
        <p:spPr/>
        <p:txBody>
          <a:bodyPr/>
          <a:lstStyle/>
          <a:p>
            <a:fld id="{1907D16C-4198-4C37-B247-6E01617157CE}" type="datetime1">
              <a:rPr lang="en-MY" smtClean="0"/>
              <a:t>14/8/2020</a:t>
            </a:fld>
            <a:endParaRPr lang="en-MY"/>
          </a:p>
        </p:txBody>
      </p:sp>
      <p:sp>
        <p:nvSpPr>
          <p:cNvPr id="6" name="Footer Placeholder 5">
            <a:extLst>
              <a:ext uri="{FF2B5EF4-FFF2-40B4-BE49-F238E27FC236}">
                <a16:creationId xmlns:a16="http://schemas.microsoft.com/office/drawing/2014/main" id="{8EC90A73-1C6D-42B4-8DED-EC7B4DF948B9}"/>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82F6625A-E007-49E5-AF07-1E47FECC5459}"/>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1432007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842FF-873C-46E5-89A4-9B8A233D9DE7}"/>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8B6D75EF-E279-42A1-9322-5A8ADFC00D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19E1CF0A-F89F-4A09-9036-28F9D416227E}"/>
              </a:ext>
            </a:extLst>
          </p:cNvPr>
          <p:cNvSpPr>
            <a:spLocks noGrp="1"/>
          </p:cNvSpPr>
          <p:nvPr>
            <p:ph type="dt" sz="half" idx="10"/>
          </p:nvPr>
        </p:nvSpPr>
        <p:spPr/>
        <p:txBody>
          <a:bodyPr/>
          <a:lstStyle/>
          <a:p>
            <a:fld id="{86BF60E4-4A6B-4828-8D7C-E7916E714CEA}" type="datetime1">
              <a:rPr lang="en-MY" smtClean="0"/>
              <a:t>14/8/2020</a:t>
            </a:fld>
            <a:endParaRPr lang="en-MY"/>
          </a:p>
        </p:txBody>
      </p:sp>
      <p:sp>
        <p:nvSpPr>
          <p:cNvPr id="5" name="Footer Placeholder 4">
            <a:extLst>
              <a:ext uri="{FF2B5EF4-FFF2-40B4-BE49-F238E27FC236}">
                <a16:creationId xmlns:a16="http://schemas.microsoft.com/office/drawing/2014/main" id="{4C60835A-DB65-415A-8E67-89572AC2344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534733D1-8BBB-47DD-8EB2-68279EC27527}"/>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4157711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D3F590-5BE7-44EB-A043-20A35F17C3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6EDA4B59-C4EC-48DD-A1CC-82AEF8E519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6CFB4C0-1846-47E0-980F-0292EB5ACF01}"/>
              </a:ext>
            </a:extLst>
          </p:cNvPr>
          <p:cNvSpPr>
            <a:spLocks noGrp="1"/>
          </p:cNvSpPr>
          <p:nvPr>
            <p:ph type="dt" sz="half" idx="10"/>
          </p:nvPr>
        </p:nvSpPr>
        <p:spPr/>
        <p:txBody>
          <a:bodyPr/>
          <a:lstStyle/>
          <a:p>
            <a:fld id="{3C8D058F-960E-408C-B6D7-495A8E848766}" type="datetime1">
              <a:rPr lang="en-MY" smtClean="0"/>
              <a:t>14/8/2020</a:t>
            </a:fld>
            <a:endParaRPr lang="en-MY"/>
          </a:p>
        </p:txBody>
      </p:sp>
      <p:sp>
        <p:nvSpPr>
          <p:cNvPr id="5" name="Footer Placeholder 4">
            <a:extLst>
              <a:ext uri="{FF2B5EF4-FFF2-40B4-BE49-F238E27FC236}">
                <a16:creationId xmlns:a16="http://schemas.microsoft.com/office/drawing/2014/main" id="{933ED0C2-8B80-4A4E-9471-83B9BDBF9E2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9891B461-6861-4D27-ABAE-4E0909891863}"/>
              </a:ext>
            </a:extLst>
          </p:cNvPr>
          <p:cNvSpPr>
            <a:spLocks noGrp="1"/>
          </p:cNvSpPr>
          <p:nvPr>
            <p:ph type="sldNum" sz="quarter" idx="12"/>
          </p:nvPr>
        </p:nvSpPr>
        <p:spPr/>
        <p:txBody>
          <a:bodyPr/>
          <a:lstStyle/>
          <a:p>
            <a:fld id="{1B2E94F0-443A-49F5-9B55-AAC47AB15547}" type="slidenum">
              <a:rPr lang="en-MY" smtClean="0"/>
              <a:t>‹#›</a:t>
            </a:fld>
            <a:endParaRPr lang="en-MY"/>
          </a:p>
        </p:txBody>
      </p:sp>
    </p:spTree>
    <p:extLst>
      <p:ext uri="{BB962C8B-B14F-4D97-AF65-F5344CB8AC3E}">
        <p14:creationId xmlns:p14="http://schemas.microsoft.com/office/powerpoint/2010/main" val="1346261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ED6F37-A905-42F3-B57C-9BCAA58559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454B5E77-4F2E-4DE5-A492-DDC15CFBCB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6E1DC3AB-C79A-4FF4-83A8-9B46D232C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E17913-4A73-48F5-83E5-61B0D6B1FEAA}" type="datetime1">
              <a:rPr lang="en-MY" smtClean="0"/>
              <a:t>14/8/2020</a:t>
            </a:fld>
            <a:endParaRPr lang="en-MY"/>
          </a:p>
        </p:txBody>
      </p:sp>
      <p:sp>
        <p:nvSpPr>
          <p:cNvPr id="5" name="Footer Placeholder 4">
            <a:extLst>
              <a:ext uri="{FF2B5EF4-FFF2-40B4-BE49-F238E27FC236}">
                <a16:creationId xmlns:a16="http://schemas.microsoft.com/office/drawing/2014/main" id="{AC1B66D8-E642-4FFD-ABB9-5550C413F2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7678ABE2-024C-4149-B2F9-89973DFE8A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1B2E94F0-443A-49F5-9B55-AAC47AB15547}" type="slidenum">
              <a:rPr lang="en-MY" smtClean="0"/>
              <a:pPr/>
              <a:t>‹#›</a:t>
            </a:fld>
            <a:endParaRPr lang="en-MY" dirty="0"/>
          </a:p>
        </p:txBody>
      </p:sp>
    </p:spTree>
    <p:extLst>
      <p:ext uri="{BB962C8B-B14F-4D97-AF65-F5344CB8AC3E}">
        <p14:creationId xmlns:p14="http://schemas.microsoft.com/office/powerpoint/2010/main" val="3569112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ADD202-DE00-416E-8BD6-225D10D6ABEB}"/>
              </a:ext>
            </a:extLst>
          </p:cNvPr>
          <p:cNvSpPr/>
          <p:nvPr/>
        </p:nvSpPr>
        <p:spPr>
          <a:xfrm>
            <a:off x="0" y="-41564"/>
            <a:ext cx="12192000" cy="2423207"/>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1" y="2372655"/>
            <a:ext cx="12192000" cy="119602"/>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5505" y="118612"/>
            <a:ext cx="2520632" cy="2263032"/>
          </a:xfrm>
          <a:prstGeom prst="rect">
            <a:avLst/>
          </a:prstGeom>
        </p:spPr>
      </p:pic>
      <p:sp>
        <p:nvSpPr>
          <p:cNvPr id="8" name="Rectangle 7">
            <a:extLst>
              <a:ext uri="{FF2B5EF4-FFF2-40B4-BE49-F238E27FC236}">
                <a16:creationId xmlns:a16="http://schemas.microsoft.com/office/drawing/2014/main" id="{01DF2C8A-1679-451F-9B9B-B21B62D3C581}"/>
              </a:ext>
            </a:extLst>
          </p:cNvPr>
          <p:cNvSpPr/>
          <p:nvPr/>
        </p:nvSpPr>
        <p:spPr>
          <a:xfrm>
            <a:off x="155862" y="4425544"/>
            <a:ext cx="5940138" cy="2308324"/>
          </a:xfrm>
          <a:prstGeom prst="rect">
            <a:avLst/>
          </a:prstGeom>
        </p:spPr>
        <p:txBody>
          <a:bodyPr wrap="square">
            <a:spAutoFit/>
          </a:bodyPr>
          <a:lstStyle/>
          <a:p>
            <a:r>
              <a:rPr lang="en-MY" b="1" dirty="0">
                <a:latin typeface="Arial" panose="020B0604020202020204" pitchFamily="34" charset="0"/>
                <a:cs typeface="Arial" panose="020B0604020202020204" pitchFamily="34" charset="0"/>
              </a:rPr>
              <a:t>Team 6:</a:t>
            </a:r>
          </a:p>
          <a:p>
            <a:r>
              <a:rPr lang="en-MY" dirty="0">
                <a:latin typeface="Arial" panose="020B0604020202020204" pitchFamily="34" charset="0"/>
                <a:cs typeface="Arial" panose="020B0604020202020204" pitchFamily="34" charset="0"/>
              </a:rPr>
              <a:t>Kishen Kumar 		(0333155)</a:t>
            </a:r>
            <a:endParaRPr lang="en-MY" dirty="0">
              <a:effectLst/>
              <a:latin typeface="Arial" panose="020B0604020202020204" pitchFamily="34" charset="0"/>
              <a:cs typeface="Arial" panose="020B0604020202020204" pitchFamily="34" charset="0"/>
            </a:endParaRPr>
          </a:p>
          <a:p>
            <a:r>
              <a:rPr lang="en-MY" dirty="0">
                <a:latin typeface="Arial" panose="020B0604020202020204" pitchFamily="34" charset="0"/>
                <a:cs typeface="Arial" panose="020B0604020202020204" pitchFamily="34" charset="0"/>
              </a:rPr>
              <a:t>Nimesha Tillekeratne    	(0332178)</a:t>
            </a:r>
          </a:p>
          <a:p>
            <a:r>
              <a:rPr lang="en-MY" dirty="0">
                <a:latin typeface="Arial" panose="020B0604020202020204" pitchFamily="34" charset="0"/>
                <a:cs typeface="Arial" panose="020B0604020202020204" pitchFamily="34" charset="0"/>
              </a:rPr>
              <a:t>Rishan Charles Razali 	(0323663)</a:t>
            </a:r>
            <a:endParaRPr lang="en-MY" dirty="0">
              <a:effectLst/>
              <a:latin typeface="Arial" panose="020B0604020202020204" pitchFamily="34" charset="0"/>
              <a:cs typeface="Arial" panose="020B0604020202020204" pitchFamily="34" charset="0"/>
            </a:endParaRPr>
          </a:p>
          <a:p>
            <a:r>
              <a:rPr lang="en-MY" dirty="0">
                <a:latin typeface="Arial" panose="020B0604020202020204" pitchFamily="34" charset="0"/>
                <a:cs typeface="Arial" panose="020B0604020202020204" pitchFamily="34" charset="0"/>
              </a:rPr>
              <a:t>Tilanka Tillekeratne 	(0332177)</a:t>
            </a:r>
          </a:p>
          <a:p>
            <a:endParaRPr lang="en-MY" dirty="0">
              <a:effectLst/>
              <a:latin typeface="Arial" panose="020B0604020202020204" pitchFamily="34" charset="0"/>
              <a:cs typeface="Arial" panose="020B0604020202020204" pitchFamily="34" charset="0"/>
            </a:endParaRPr>
          </a:p>
          <a:p>
            <a:r>
              <a:rPr lang="en-MY" b="1" dirty="0">
                <a:latin typeface="Arial" panose="020B0604020202020204" pitchFamily="34" charset="0"/>
                <a:cs typeface="Arial" panose="020B0604020202020204" pitchFamily="34" charset="0"/>
              </a:rPr>
              <a:t>Supervisor:</a:t>
            </a:r>
          </a:p>
          <a:p>
            <a:r>
              <a:rPr lang="en-MY" dirty="0">
                <a:latin typeface="Arial" panose="020B0604020202020204" pitchFamily="34" charset="0"/>
                <a:cs typeface="Arial" panose="020B0604020202020204" pitchFamily="34" charset="0"/>
              </a:rPr>
              <a:t>Dr. Sapna Shridhar Patil</a:t>
            </a:r>
            <a:endParaRPr lang="en-MY" dirty="0">
              <a:effectLst/>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9FB5018F-63CB-4BC4-AC26-7E134D9916A5}"/>
              </a:ext>
            </a:extLst>
          </p:cNvPr>
          <p:cNvSpPr/>
          <p:nvPr/>
        </p:nvSpPr>
        <p:spPr>
          <a:xfrm>
            <a:off x="0" y="1872937"/>
            <a:ext cx="9649691" cy="369332"/>
          </a:xfrm>
          <a:prstGeom prst="rect">
            <a:avLst/>
          </a:prstGeom>
        </p:spPr>
        <p:txBody>
          <a:bodyPr wrap="square">
            <a:spAutoFit/>
          </a:bodyPr>
          <a:lstStyle/>
          <a:p>
            <a:r>
              <a:rPr lang="en-MY" dirty="0">
                <a:solidFill>
                  <a:schemeClr val="bg1"/>
                </a:solidFill>
                <a:latin typeface="Arial" panose="020B0604020202020204" pitchFamily="34" charset="0"/>
                <a:cs typeface="Arial" panose="020B0604020202020204" pitchFamily="34" charset="0"/>
              </a:rPr>
              <a:t>School of Medicine, Faculty of Health and Medical Sciences, Taylor’s University, Malaysia</a:t>
            </a:r>
          </a:p>
        </p:txBody>
      </p:sp>
      <p:pic>
        <p:nvPicPr>
          <p:cNvPr id="15" name="Picture 14" descr="A tall building&#10;&#10;Description automatically generated">
            <a:extLst>
              <a:ext uri="{FF2B5EF4-FFF2-40B4-BE49-F238E27FC236}">
                <a16:creationId xmlns:a16="http://schemas.microsoft.com/office/drawing/2014/main" id="{269019AE-D14D-4B38-9454-7847EE608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4459" y="3343438"/>
            <a:ext cx="3367522" cy="3390430"/>
          </a:xfrm>
          <a:prstGeom prst="rect">
            <a:avLst/>
          </a:prstGeom>
        </p:spPr>
      </p:pic>
      <p:pic>
        <p:nvPicPr>
          <p:cNvPr id="13" name="Picture 12" descr="A picture containing clock&#10;&#10;Description automatically generated">
            <a:extLst>
              <a:ext uri="{FF2B5EF4-FFF2-40B4-BE49-F238E27FC236}">
                <a16:creationId xmlns:a16="http://schemas.microsoft.com/office/drawing/2014/main" id="{AA42B872-5FB7-4CA4-8287-3217332630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8982" y="2622643"/>
            <a:ext cx="3557155" cy="3505351"/>
          </a:xfrm>
          <a:prstGeom prst="rect">
            <a:avLst/>
          </a:prstGeom>
        </p:spPr>
      </p:pic>
      <p:sp>
        <p:nvSpPr>
          <p:cNvPr id="7" name="TextBox 6">
            <a:extLst>
              <a:ext uri="{FF2B5EF4-FFF2-40B4-BE49-F238E27FC236}">
                <a16:creationId xmlns:a16="http://schemas.microsoft.com/office/drawing/2014/main" id="{F3640803-1321-473D-A442-5D4A412B6EA7}"/>
              </a:ext>
            </a:extLst>
          </p:cNvPr>
          <p:cNvSpPr txBox="1"/>
          <p:nvPr/>
        </p:nvSpPr>
        <p:spPr>
          <a:xfrm>
            <a:off x="2" y="62758"/>
            <a:ext cx="11315698" cy="1754326"/>
          </a:xfrm>
          <a:prstGeom prst="rect">
            <a:avLst/>
          </a:prstGeom>
          <a:noFill/>
        </p:spPr>
        <p:txBody>
          <a:bodyPr wrap="square" rtlCol="0">
            <a:spAutoFit/>
          </a:bodyPr>
          <a:lstStyle/>
          <a:p>
            <a:r>
              <a:rPr lang="en-MY" sz="3600" b="1" dirty="0">
                <a:solidFill>
                  <a:schemeClr val="bg1"/>
                </a:solidFill>
                <a:latin typeface="Arial" panose="020B0604020202020204" pitchFamily="34" charset="0"/>
                <a:cs typeface="Arial" panose="020B0604020202020204" pitchFamily="34" charset="0"/>
              </a:rPr>
              <a:t>Association between self-perceived stress, anxiety, depression and quality of life in a Malaysian B40 community: a cross-sectional study</a:t>
            </a:r>
          </a:p>
        </p:txBody>
      </p:sp>
    </p:spTree>
    <p:extLst>
      <p:ext uri="{BB962C8B-B14F-4D97-AF65-F5344CB8AC3E}">
        <p14:creationId xmlns:p14="http://schemas.microsoft.com/office/powerpoint/2010/main" val="216518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Contents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8" name="Rectangle: Diagonal Corners Snipped 7">
            <a:extLst>
              <a:ext uri="{FF2B5EF4-FFF2-40B4-BE49-F238E27FC236}">
                <a16:creationId xmlns:a16="http://schemas.microsoft.com/office/drawing/2014/main" id="{54590976-F2CB-44A5-A64F-DA6BF7CED16C}"/>
              </a:ext>
            </a:extLst>
          </p:cNvPr>
          <p:cNvSpPr/>
          <p:nvPr/>
        </p:nvSpPr>
        <p:spPr>
          <a:xfrm>
            <a:off x="505691" y="1552115"/>
            <a:ext cx="4907973" cy="674007"/>
          </a:xfrm>
          <a:prstGeom prst="snip2Diag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600" dirty="0"/>
              <a:t>Introduction</a:t>
            </a:r>
          </a:p>
        </p:txBody>
      </p:sp>
      <p:sp>
        <p:nvSpPr>
          <p:cNvPr id="16" name="Rectangle: Diagonal Corners Snipped 15">
            <a:extLst>
              <a:ext uri="{FF2B5EF4-FFF2-40B4-BE49-F238E27FC236}">
                <a16:creationId xmlns:a16="http://schemas.microsoft.com/office/drawing/2014/main" id="{11867D2A-A3CA-4E91-B7AD-16B2E8395E86}"/>
              </a:ext>
            </a:extLst>
          </p:cNvPr>
          <p:cNvSpPr/>
          <p:nvPr/>
        </p:nvSpPr>
        <p:spPr>
          <a:xfrm>
            <a:off x="505691" y="2323700"/>
            <a:ext cx="4907973" cy="674007"/>
          </a:xfrm>
          <a:prstGeom prst="snip2Diag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600" dirty="0"/>
              <a:t>Literature review</a:t>
            </a:r>
          </a:p>
        </p:txBody>
      </p:sp>
      <p:sp>
        <p:nvSpPr>
          <p:cNvPr id="17" name="Rectangle: Diagonal Corners Snipped 16">
            <a:extLst>
              <a:ext uri="{FF2B5EF4-FFF2-40B4-BE49-F238E27FC236}">
                <a16:creationId xmlns:a16="http://schemas.microsoft.com/office/drawing/2014/main" id="{CDBE37BC-70D4-4F3D-BD09-4241706CAB35}"/>
              </a:ext>
            </a:extLst>
          </p:cNvPr>
          <p:cNvSpPr/>
          <p:nvPr/>
        </p:nvSpPr>
        <p:spPr>
          <a:xfrm>
            <a:off x="505691" y="3095285"/>
            <a:ext cx="4907973" cy="674007"/>
          </a:xfrm>
          <a:prstGeom prst="snip2Diag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600" dirty="0"/>
              <a:t>Methodology</a:t>
            </a:r>
          </a:p>
        </p:txBody>
      </p:sp>
      <p:sp>
        <p:nvSpPr>
          <p:cNvPr id="18" name="Rectangle: Diagonal Corners Snipped 17">
            <a:extLst>
              <a:ext uri="{FF2B5EF4-FFF2-40B4-BE49-F238E27FC236}">
                <a16:creationId xmlns:a16="http://schemas.microsoft.com/office/drawing/2014/main" id="{C5EBDB91-A8BD-4E95-A36B-7D7BA3DD87FA}"/>
              </a:ext>
            </a:extLst>
          </p:cNvPr>
          <p:cNvSpPr/>
          <p:nvPr/>
        </p:nvSpPr>
        <p:spPr>
          <a:xfrm>
            <a:off x="505690" y="3866870"/>
            <a:ext cx="4907973" cy="674007"/>
          </a:xfrm>
          <a:prstGeom prst="snip2Diag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600" dirty="0"/>
              <a:t>Results</a:t>
            </a:r>
          </a:p>
        </p:txBody>
      </p:sp>
      <p:sp>
        <p:nvSpPr>
          <p:cNvPr id="19" name="Rectangle: Diagonal Corners Snipped 18">
            <a:extLst>
              <a:ext uri="{FF2B5EF4-FFF2-40B4-BE49-F238E27FC236}">
                <a16:creationId xmlns:a16="http://schemas.microsoft.com/office/drawing/2014/main" id="{F76650EB-E796-46A6-8703-E2D22FA1F3AF}"/>
              </a:ext>
            </a:extLst>
          </p:cNvPr>
          <p:cNvSpPr/>
          <p:nvPr/>
        </p:nvSpPr>
        <p:spPr>
          <a:xfrm>
            <a:off x="505690" y="4638456"/>
            <a:ext cx="4907973" cy="674007"/>
          </a:xfrm>
          <a:prstGeom prst="snip2Diag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600" dirty="0"/>
              <a:t>Conclusion</a:t>
            </a:r>
          </a:p>
        </p:txBody>
      </p:sp>
      <p:sp>
        <p:nvSpPr>
          <p:cNvPr id="20" name="Rectangle: Diagonal Corners Snipped 19">
            <a:extLst>
              <a:ext uri="{FF2B5EF4-FFF2-40B4-BE49-F238E27FC236}">
                <a16:creationId xmlns:a16="http://schemas.microsoft.com/office/drawing/2014/main" id="{CBA2F708-EEF8-49A9-86E7-E7F692CD6409}"/>
              </a:ext>
            </a:extLst>
          </p:cNvPr>
          <p:cNvSpPr/>
          <p:nvPr/>
        </p:nvSpPr>
        <p:spPr>
          <a:xfrm>
            <a:off x="505690" y="5410040"/>
            <a:ext cx="4907973" cy="674007"/>
          </a:xfrm>
          <a:prstGeom prst="snip2Diag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600" dirty="0"/>
              <a:t>Recommendations</a:t>
            </a:r>
          </a:p>
        </p:txBody>
      </p:sp>
    </p:spTree>
    <p:extLst>
      <p:ext uri="{BB962C8B-B14F-4D97-AF65-F5344CB8AC3E}">
        <p14:creationId xmlns:p14="http://schemas.microsoft.com/office/powerpoint/2010/main" val="4266898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18"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Chart 33">
            <a:extLst>
              <a:ext uri="{FF2B5EF4-FFF2-40B4-BE49-F238E27FC236}">
                <a16:creationId xmlns:a16="http://schemas.microsoft.com/office/drawing/2014/main" id="{24AC45DD-6BA9-48CF-A5AD-5797AFB3745F}"/>
              </a:ext>
            </a:extLst>
          </p:cNvPr>
          <p:cNvGraphicFramePr/>
          <p:nvPr>
            <p:extLst>
              <p:ext uri="{D42A27DB-BD31-4B8C-83A1-F6EECF244321}">
                <p14:modId xmlns:p14="http://schemas.microsoft.com/office/powerpoint/2010/main" val="1815282582"/>
              </p:ext>
            </p:extLst>
          </p:nvPr>
        </p:nvGraphicFramePr>
        <p:xfrm>
          <a:off x="103907" y="1292612"/>
          <a:ext cx="11088812" cy="5565387"/>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Introduction</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15" name="Chart 14">
            <a:extLst>
              <a:ext uri="{FF2B5EF4-FFF2-40B4-BE49-F238E27FC236}">
                <a16:creationId xmlns:a16="http://schemas.microsoft.com/office/drawing/2014/main" id="{7116A069-7AD2-4B3E-B180-B93E109F09A7}"/>
              </a:ext>
            </a:extLst>
          </p:cNvPr>
          <p:cNvGraphicFramePr/>
          <p:nvPr>
            <p:extLst>
              <p:ext uri="{D42A27DB-BD31-4B8C-83A1-F6EECF244321}">
                <p14:modId xmlns:p14="http://schemas.microsoft.com/office/powerpoint/2010/main" val="348677082"/>
              </p:ext>
            </p:extLst>
          </p:nvPr>
        </p:nvGraphicFramePr>
        <p:xfrm>
          <a:off x="103906" y="1290948"/>
          <a:ext cx="11088812" cy="5565387"/>
        </p:xfrm>
        <a:graphic>
          <a:graphicData uri="http://schemas.openxmlformats.org/drawingml/2006/chart">
            <c:chart xmlns:c="http://schemas.openxmlformats.org/drawingml/2006/chart" xmlns:r="http://schemas.openxmlformats.org/officeDocument/2006/relationships" r:id="rId5"/>
          </a:graphicData>
        </a:graphic>
      </p:graphicFrame>
      <p:grpSp>
        <p:nvGrpSpPr>
          <p:cNvPr id="14" name="Group 13">
            <a:extLst>
              <a:ext uri="{FF2B5EF4-FFF2-40B4-BE49-F238E27FC236}">
                <a16:creationId xmlns:a16="http://schemas.microsoft.com/office/drawing/2014/main" id="{84011DB8-9869-487A-BB6E-3AC5D72E8678}"/>
              </a:ext>
            </a:extLst>
          </p:cNvPr>
          <p:cNvGrpSpPr/>
          <p:nvPr/>
        </p:nvGrpSpPr>
        <p:grpSpPr>
          <a:xfrm>
            <a:off x="5829300" y="4000902"/>
            <a:ext cx="6362700" cy="2698812"/>
            <a:chOff x="5829300" y="4000902"/>
            <a:chExt cx="6362700" cy="2698812"/>
          </a:xfrm>
        </p:grpSpPr>
        <p:sp>
          <p:nvSpPr>
            <p:cNvPr id="5" name="Rectangle 4">
              <a:extLst>
                <a:ext uri="{FF2B5EF4-FFF2-40B4-BE49-F238E27FC236}">
                  <a16:creationId xmlns:a16="http://schemas.microsoft.com/office/drawing/2014/main" id="{F7FF8118-8748-4AE9-80FD-072434508233}"/>
                </a:ext>
              </a:extLst>
            </p:cNvPr>
            <p:cNvSpPr/>
            <p:nvPr/>
          </p:nvSpPr>
          <p:spPr>
            <a:xfrm>
              <a:off x="5829300" y="4699166"/>
              <a:ext cx="6206837" cy="2000548"/>
            </a:xfrm>
            <a:prstGeom prst="rect">
              <a:avLst/>
            </a:prstGeom>
          </p:spPr>
          <p:txBody>
            <a:bodyPr wrap="square">
              <a:spAutoFit/>
            </a:bodyPr>
            <a:lstStyle/>
            <a:p>
              <a:pPr algn="just"/>
              <a:r>
                <a:rPr lang="en-MY" sz="2600" dirty="0">
                  <a:solidFill>
                    <a:srgbClr val="000000"/>
                  </a:solidFill>
                  <a:latin typeface="Arial" panose="020B0604020202020204" pitchFamily="34" charset="0"/>
                  <a:ea typeface="Times New Roman"/>
                  <a:cs typeface="Arial" panose="020B0604020202020204" pitchFamily="34" charset="0"/>
                  <a:sym typeface="Times New Roman"/>
                </a:rPr>
                <a:t>In Malaysia, the bottom 40% (B40) includes </a:t>
              </a:r>
              <a:r>
                <a:rPr lang="en-MY" sz="2600" dirty="0">
                  <a:solidFill>
                    <a:srgbClr val="229A99"/>
                  </a:solidFill>
                  <a:latin typeface="Arial" panose="020B0604020202020204" pitchFamily="34" charset="0"/>
                  <a:ea typeface="Times New Roman"/>
                  <a:cs typeface="Arial" panose="020B0604020202020204" pitchFamily="34" charset="0"/>
                  <a:sym typeface="Times New Roman"/>
                </a:rPr>
                <a:t>low income earners </a:t>
              </a:r>
              <a:r>
                <a:rPr lang="en-MY" sz="2600" dirty="0">
                  <a:solidFill>
                    <a:srgbClr val="000000"/>
                  </a:solidFill>
                  <a:latin typeface="Arial" panose="020B0604020202020204" pitchFamily="34" charset="0"/>
                  <a:ea typeface="Times New Roman"/>
                  <a:cs typeface="Arial" panose="020B0604020202020204" pitchFamily="34" charset="0"/>
                  <a:sym typeface="Times New Roman"/>
                </a:rPr>
                <a:t>comprising of 2.91 million households and a median income of RM 3,166 per month</a:t>
              </a:r>
              <a:endParaRPr lang="en-MY" sz="2000" dirty="0">
                <a:solidFill>
                  <a:srgbClr val="229A99"/>
                </a:solidFill>
                <a:latin typeface="Arial" panose="020B0604020202020204" pitchFamily="34" charset="0"/>
                <a:ea typeface="Times New Roman"/>
                <a:cs typeface="Arial" panose="020B0604020202020204" pitchFamily="34" charset="0"/>
                <a:sym typeface="Times New Roman"/>
              </a:endParaRPr>
            </a:p>
            <a:p>
              <a:pPr algn="r"/>
              <a:r>
                <a:rPr lang="en-MY" sz="2000" dirty="0">
                  <a:solidFill>
                    <a:srgbClr val="229A99"/>
                  </a:solidFill>
                  <a:latin typeface="Arial" panose="020B0604020202020204" pitchFamily="34" charset="0"/>
                  <a:ea typeface="Times New Roman"/>
                  <a:cs typeface="Arial" panose="020B0604020202020204" pitchFamily="34" charset="0"/>
                  <a:sym typeface="Times New Roman"/>
                </a:rPr>
                <a:t>Department of Statistics, Malaysia (2019)</a:t>
              </a:r>
              <a:endParaRPr lang="en-MY" sz="2800" dirty="0">
                <a:solidFill>
                  <a:srgbClr val="229A99"/>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E854FF0-D9C1-4A28-AE28-636C7A3E71E8}"/>
                </a:ext>
              </a:extLst>
            </p:cNvPr>
            <p:cNvSpPr txBox="1"/>
            <p:nvPr/>
          </p:nvSpPr>
          <p:spPr>
            <a:xfrm>
              <a:off x="8383929" y="4000902"/>
              <a:ext cx="3808071" cy="584775"/>
            </a:xfrm>
            <a:prstGeom prst="rect">
              <a:avLst/>
            </a:prstGeom>
            <a:noFill/>
          </p:spPr>
          <p:txBody>
            <a:bodyPr wrap="square" rtlCol="0">
              <a:spAutoFit/>
            </a:bodyPr>
            <a:lstStyle/>
            <a:p>
              <a:pPr>
                <a:tabLst>
                  <a:tab pos="3044825" algn="l"/>
                  <a:tab pos="3228975" algn="l"/>
                  <a:tab pos="3587750" algn="l"/>
                </a:tabLst>
              </a:pPr>
              <a:r>
                <a:rPr lang="en-MY" sz="3200" b="1" dirty="0">
                  <a:latin typeface="Arial" panose="020B0604020202020204" pitchFamily="34" charset="0"/>
                  <a:cs typeface="Arial" panose="020B0604020202020204" pitchFamily="34" charset="0"/>
                </a:rPr>
                <a:t>Bottom 40% (B40)</a:t>
              </a:r>
            </a:p>
          </p:txBody>
        </p:sp>
      </p:grpSp>
      <p:sp>
        <p:nvSpPr>
          <p:cNvPr id="20" name="TextBox 19">
            <a:extLst>
              <a:ext uri="{FF2B5EF4-FFF2-40B4-BE49-F238E27FC236}">
                <a16:creationId xmlns:a16="http://schemas.microsoft.com/office/drawing/2014/main" id="{63CE9324-272E-4EF1-A404-EF72BB5CB2E9}"/>
              </a:ext>
            </a:extLst>
          </p:cNvPr>
          <p:cNvSpPr txBox="1"/>
          <p:nvPr/>
        </p:nvSpPr>
        <p:spPr>
          <a:xfrm>
            <a:off x="810095" y="2345907"/>
            <a:ext cx="1261642" cy="523220"/>
          </a:xfrm>
          <a:prstGeom prst="rect">
            <a:avLst/>
          </a:prstGeom>
          <a:noFill/>
        </p:spPr>
        <p:txBody>
          <a:bodyPr wrap="square" rtlCol="0">
            <a:spAutoFit/>
          </a:bodyPr>
          <a:lstStyle/>
          <a:p>
            <a:r>
              <a:rPr lang="en-MY" sz="2800" b="1" dirty="0">
                <a:solidFill>
                  <a:schemeClr val="bg1"/>
                </a:solidFill>
              </a:rPr>
              <a:t>1.46M</a:t>
            </a:r>
            <a:endParaRPr lang="en-MY" sz="2400" b="1" dirty="0">
              <a:solidFill>
                <a:schemeClr val="bg1"/>
              </a:solidFill>
            </a:endParaRPr>
          </a:p>
        </p:txBody>
      </p:sp>
      <p:sp>
        <p:nvSpPr>
          <p:cNvPr id="21" name="TextBox 20">
            <a:extLst>
              <a:ext uri="{FF2B5EF4-FFF2-40B4-BE49-F238E27FC236}">
                <a16:creationId xmlns:a16="http://schemas.microsoft.com/office/drawing/2014/main" id="{2F14C2A7-86F1-461E-9501-F9B135E2E6C9}"/>
              </a:ext>
            </a:extLst>
          </p:cNvPr>
          <p:cNvSpPr txBox="1"/>
          <p:nvPr/>
        </p:nvSpPr>
        <p:spPr>
          <a:xfrm>
            <a:off x="2580305" y="4116963"/>
            <a:ext cx="1412881" cy="523220"/>
          </a:xfrm>
          <a:prstGeom prst="rect">
            <a:avLst/>
          </a:prstGeom>
          <a:noFill/>
        </p:spPr>
        <p:txBody>
          <a:bodyPr wrap="square" rtlCol="0">
            <a:spAutoFit/>
          </a:bodyPr>
          <a:lstStyle/>
          <a:p>
            <a:r>
              <a:rPr lang="en-MY" sz="2800" b="1" dirty="0">
                <a:solidFill>
                  <a:schemeClr val="bg1"/>
                </a:solidFill>
              </a:rPr>
              <a:t>2.91M</a:t>
            </a:r>
          </a:p>
        </p:txBody>
      </p:sp>
      <p:sp>
        <p:nvSpPr>
          <p:cNvPr id="22" name="TextBox 21">
            <a:extLst>
              <a:ext uri="{FF2B5EF4-FFF2-40B4-BE49-F238E27FC236}">
                <a16:creationId xmlns:a16="http://schemas.microsoft.com/office/drawing/2014/main" id="{10620CD3-A151-40D5-A5B6-FB07051062EA}"/>
              </a:ext>
            </a:extLst>
          </p:cNvPr>
          <p:cNvSpPr txBox="1"/>
          <p:nvPr/>
        </p:nvSpPr>
        <p:spPr>
          <a:xfrm>
            <a:off x="2580305" y="5895018"/>
            <a:ext cx="1401307" cy="523220"/>
          </a:xfrm>
          <a:prstGeom prst="rect">
            <a:avLst/>
          </a:prstGeom>
          <a:noFill/>
        </p:spPr>
        <p:txBody>
          <a:bodyPr wrap="square" rtlCol="0">
            <a:spAutoFit/>
          </a:bodyPr>
          <a:lstStyle/>
          <a:p>
            <a:r>
              <a:rPr lang="en-MY" sz="2800" b="1" dirty="0">
                <a:solidFill>
                  <a:schemeClr val="bg1"/>
                </a:solidFill>
              </a:rPr>
              <a:t>2.91M</a:t>
            </a:r>
          </a:p>
        </p:txBody>
      </p:sp>
      <p:sp>
        <p:nvSpPr>
          <p:cNvPr id="23" name="TextBox 22">
            <a:extLst>
              <a:ext uri="{FF2B5EF4-FFF2-40B4-BE49-F238E27FC236}">
                <a16:creationId xmlns:a16="http://schemas.microsoft.com/office/drawing/2014/main" id="{30CA0105-979D-4110-857F-B407DA427831}"/>
              </a:ext>
            </a:extLst>
          </p:cNvPr>
          <p:cNvSpPr txBox="1"/>
          <p:nvPr/>
        </p:nvSpPr>
        <p:spPr>
          <a:xfrm>
            <a:off x="7202942" y="1759077"/>
            <a:ext cx="2164465" cy="523220"/>
          </a:xfrm>
          <a:prstGeom prst="rect">
            <a:avLst/>
          </a:prstGeom>
          <a:noFill/>
        </p:spPr>
        <p:txBody>
          <a:bodyPr wrap="square" rtlCol="0">
            <a:spAutoFit/>
          </a:bodyPr>
          <a:lstStyle/>
          <a:p>
            <a:pPr algn="r"/>
            <a:r>
              <a:rPr lang="en-MY" sz="2800" b="1" dirty="0">
                <a:solidFill>
                  <a:schemeClr val="bg1"/>
                </a:solidFill>
              </a:rPr>
              <a:t>RM 15,301</a:t>
            </a:r>
            <a:endParaRPr lang="en-MY" sz="2400" b="1" dirty="0">
              <a:solidFill>
                <a:schemeClr val="bg1"/>
              </a:solidFill>
            </a:endParaRPr>
          </a:p>
        </p:txBody>
      </p:sp>
      <p:sp>
        <p:nvSpPr>
          <p:cNvPr id="24" name="TextBox 23">
            <a:extLst>
              <a:ext uri="{FF2B5EF4-FFF2-40B4-BE49-F238E27FC236}">
                <a16:creationId xmlns:a16="http://schemas.microsoft.com/office/drawing/2014/main" id="{8EAD7845-80E8-4F7F-9236-F427020C9390}"/>
              </a:ext>
            </a:extLst>
          </p:cNvPr>
          <p:cNvSpPr txBox="1"/>
          <p:nvPr/>
        </p:nvSpPr>
        <p:spPr>
          <a:xfrm>
            <a:off x="2265569" y="3503851"/>
            <a:ext cx="2164465" cy="523220"/>
          </a:xfrm>
          <a:prstGeom prst="rect">
            <a:avLst/>
          </a:prstGeom>
          <a:noFill/>
        </p:spPr>
        <p:txBody>
          <a:bodyPr wrap="square" rtlCol="0">
            <a:spAutoFit/>
          </a:bodyPr>
          <a:lstStyle/>
          <a:p>
            <a:pPr algn="r"/>
            <a:r>
              <a:rPr lang="en-MY" sz="2800" b="1" dirty="0">
                <a:solidFill>
                  <a:schemeClr val="bg1"/>
                </a:solidFill>
              </a:rPr>
              <a:t>RM 7,093</a:t>
            </a:r>
            <a:endParaRPr lang="en-MY" sz="2400" b="1" dirty="0">
              <a:solidFill>
                <a:schemeClr val="bg1"/>
              </a:solidFill>
            </a:endParaRPr>
          </a:p>
        </p:txBody>
      </p:sp>
      <p:sp>
        <p:nvSpPr>
          <p:cNvPr id="25" name="TextBox 24">
            <a:extLst>
              <a:ext uri="{FF2B5EF4-FFF2-40B4-BE49-F238E27FC236}">
                <a16:creationId xmlns:a16="http://schemas.microsoft.com/office/drawing/2014/main" id="{294FA54E-9BF6-4B81-A9F2-ECDDCD8038CA}"/>
              </a:ext>
            </a:extLst>
          </p:cNvPr>
          <p:cNvSpPr txBox="1"/>
          <p:nvPr/>
        </p:nvSpPr>
        <p:spPr>
          <a:xfrm>
            <a:off x="427493" y="5253855"/>
            <a:ext cx="1644244" cy="523220"/>
          </a:xfrm>
          <a:prstGeom prst="rect">
            <a:avLst/>
          </a:prstGeom>
          <a:noFill/>
        </p:spPr>
        <p:txBody>
          <a:bodyPr wrap="square" rtlCol="0">
            <a:spAutoFit/>
          </a:bodyPr>
          <a:lstStyle/>
          <a:p>
            <a:pPr algn="r"/>
            <a:r>
              <a:rPr lang="en-MY" sz="2800" b="1" dirty="0">
                <a:solidFill>
                  <a:schemeClr val="bg1"/>
                </a:solidFill>
              </a:rPr>
              <a:t>RM 3,166</a:t>
            </a:r>
            <a:endParaRPr lang="en-MY" sz="2400" b="1" dirty="0">
              <a:solidFill>
                <a:schemeClr val="bg1"/>
              </a:solidFill>
            </a:endParaRPr>
          </a:p>
        </p:txBody>
      </p:sp>
      <p:grpSp>
        <p:nvGrpSpPr>
          <p:cNvPr id="16" name="Group 15">
            <a:extLst>
              <a:ext uri="{FF2B5EF4-FFF2-40B4-BE49-F238E27FC236}">
                <a16:creationId xmlns:a16="http://schemas.microsoft.com/office/drawing/2014/main" id="{6BF03696-CD9A-4AA5-9F90-DF8F382B86FB}"/>
              </a:ext>
            </a:extLst>
          </p:cNvPr>
          <p:cNvGrpSpPr/>
          <p:nvPr/>
        </p:nvGrpSpPr>
        <p:grpSpPr>
          <a:xfrm>
            <a:off x="7133493" y="2786919"/>
            <a:ext cx="5058505" cy="369332"/>
            <a:chOff x="7133493" y="2786919"/>
            <a:chExt cx="5058505" cy="369332"/>
          </a:xfrm>
        </p:grpSpPr>
        <p:sp>
          <p:nvSpPr>
            <p:cNvPr id="26" name="TextBox 25">
              <a:extLst>
                <a:ext uri="{FF2B5EF4-FFF2-40B4-BE49-F238E27FC236}">
                  <a16:creationId xmlns:a16="http://schemas.microsoft.com/office/drawing/2014/main" id="{0391618E-91C5-4738-981B-4356E98D8B84}"/>
                </a:ext>
              </a:extLst>
            </p:cNvPr>
            <p:cNvSpPr txBox="1"/>
            <p:nvPr/>
          </p:nvSpPr>
          <p:spPr>
            <a:xfrm>
              <a:off x="7399709" y="2786919"/>
              <a:ext cx="1597307" cy="369332"/>
            </a:xfrm>
            <a:prstGeom prst="rect">
              <a:avLst/>
            </a:prstGeom>
            <a:noFill/>
          </p:spPr>
          <p:txBody>
            <a:bodyPr wrap="square" rtlCol="0">
              <a:spAutoFit/>
            </a:bodyPr>
            <a:lstStyle/>
            <a:p>
              <a:r>
                <a:rPr lang="en-MY" b="1" dirty="0"/>
                <a:t>Households</a:t>
              </a:r>
            </a:p>
          </p:txBody>
        </p:sp>
        <p:sp>
          <p:nvSpPr>
            <p:cNvPr id="27" name="TextBox 26">
              <a:extLst>
                <a:ext uri="{FF2B5EF4-FFF2-40B4-BE49-F238E27FC236}">
                  <a16:creationId xmlns:a16="http://schemas.microsoft.com/office/drawing/2014/main" id="{669EEC53-EC7C-4732-A216-9A62CC7E0583}"/>
                </a:ext>
              </a:extLst>
            </p:cNvPr>
            <p:cNvSpPr txBox="1"/>
            <p:nvPr/>
          </p:nvSpPr>
          <p:spPr>
            <a:xfrm>
              <a:off x="9235937" y="2786919"/>
              <a:ext cx="2956061" cy="369332"/>
            </a:xfrm>
            <a:prstGeom prst="rect">
              <a:avLst/>
            </a:prstGeom>
            <a:noFill/>
          </p:spPr>
          <p:txBody>
            <a:bodyPr wrap="square" rtlCol="0">
              <a:spAutoFit/>
            </a:bodyPr>
            <a:lstStyle/>
            <a:p>
              <a:r>
                <a:rPr lang="en-MY" b="1" dirty="0"/>
                <a:t>Median Income per month</a:t>
              </a:r>
            </a:p>
          </p:txBody>
        </p:sp>
        <p:sp>
          <p:nvSpPr>
            <p:cNvPr id="28" name="Rectangle 27">
              <a:extLst>
                <a:ext uri="{FF2B5EF4-FFF2-40B4-BE49-F238E27FC236}">
                  <a16:creationId xmlns:a16="http://schemas.microsoft.com/office/drawing/2014/main" id="{2A755997-BE58-4E0C-BED2-2B17AF3189D8}"/>
                </a:ext>
              </a:extLst>
            </p:cNvPr>
            <p:cNvSpPr/>
            <p:nvPr/>
          </p:nvSpPr>
          <p:spPr>
            <a:xfrm>
              <a:off x="7133493" y="2821644"/>
              <a:ext cx="289366" cy="278561"/>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9" name="Rectangle 28">
              <a:extLst>
                <a:ext uri="{FF2B5EF4-FFF2-40B4-BE49-F238E27FC236}">
                  <a16:creationId xmlns:a16="http://schemas.microsoft.com/office/drawing/2014/main" id="{2F43B64B-4026-47D2-8ACC-23C5BFB8D9A2}"/>
                </a:ext>
              </a:extLst>
            </p:cNvPr>
            <p:cNvSpPr/>
            <p:nvPr/>
          </p:nvSpPr>
          <p:spPr>
            <a:xfrm>
              <a:off x="8946572" y="2821644"/>
              <a:ext cx="289366" cy="278561"/>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
        <p:nvSpPr>
          <p:cNvPr id="30" name="TextBox 29">
            <a:extLst>
              <a:ext uri="{FF2B5EF4-FFF2-40B4-BE49-F238E27FC236}">
                <a16:creationId xmlns:a16="http://schemas.microsoft.com/office/drawing/2014/main" id="{E23F127C-5815-4E67-AAA1-B0B2872EC3E8}"/>
              </a:ext>
            </a:extLst>
          </p:cNvPr>
          <p:cNvSpPr txBox="1"/>
          <p:nvPr/>
        </p:nvSpPr>
        <p:spPr>
          <a:xfrm>
            <a:off x="8067554" y="1388961"/>
            <a:ext cx="1841933" cy="338554"/>
          </a:xfrm>
          <a:prstGeom prst="rect">
            <a:avLst/>
          </a:prstGeom>
          <a:noFill/>
        </p:spPr>
        <p:txBody>
          <a:bodyPr wrap="square" rtlCol="0">
            <a:spAutoFit/>
          </a:bodyPr>
          <a:lstStyle/>
          <a:p>
            <a:r>
              <a:rPr lang="en-MY" sz="1600" b="1" dirty="0">
                <a:solidFill>
                  <a:srgbClr val="E7900F"/>
                </a:solidFill>
              </a:rPr>
              <a:t>TOP 20% (T20)</a:t>
            </a:r>
          </a:p>
        </p:txBody>
      </p:sp>
      <p:sp>
        <p:nvSpPr>
          <p:cNvPr id="31" name="TextBox 30">
            <a:extLst>
              <a:ext uri="{FF2B5EF4-FFF2-40B4-BE49-F238E27FC236}">
                <a16:creationId xmlns:a16="http://schemas.microsoft.com/office/drawing/2014/main" id="{544BCA7B-0DB3-40D7-9E66-452DC53D105E}"/>
              </a:ext>
            </a:extLst>
          </p:cNvPr>
          <p:cNvSpPr txBox="1"/>
          <p:nvPr/>
        </p:nvSpPr>
        <p:spPr>
          <a:xfrm>
            <a:off x="2766720" y="3146505"/>
            <a:ext cx="2291788" cy="338554"/>
          </a:xfrm>
          <a:prstGeom prst="rect">
            <a:avLst/>
          </a:prstGeom>
          <a:noFill/>
        </p:spPr>
        <p:txBody>
          <a:bodyPr wrap="square" rtlCol="0">
            <a:spAutoFit/>
          </a:bodyPr>
          <a:lstStyle/>
          <a:p>
            <a:r>
              <a:rPr lang="en-MY" sz="1600" b="1" dirty="0">
                <a:solidFill>
                  <a:srgbClr val="E7900F"/>
                </a:solidFill>
              </a:rPr>
              <a:t>MIDDLE 40% (M40)</a:t>
            </a:r>
          </a:p>
        </p:txBody>
      </p:sp>
      <p:sp>
        <p:nvSpPr>
          <p:cNvPr id="32" name="TextBox 31">
            <a:extLst>
              <a:ext uri="{FF2B5EF4-FFF2-40B4-BE49-F238E27FC236}">
                <a16:creationId xmlns:a16="http://schemas.microsoft.com/office/drawing/2014/main" id="{9704AA9D-1556-4F31-AE3B-F51C8F62E151}"/>
              </a:ext>
            </a:extLst>
          </p:cNvPr>
          <p:cNvSpPr txBox="1"/>
          <p:nvPr/>
        </p:nvSpPr>
        <p:spPr>
          <a:xfrm>
            <a:off x="371414" y="4910183"/>
            <a:ext cx="2061066" cy="338554"/>
          </a:xfrm>
          <a:prstGeom prst="rect">
            <a:avLst/>
          </a:prstGeom>
          <a:noFill/>
        </p:spPr>
        <p:txBody>
          <a:bodyPr wrap="square" rtlCol="0">
            <a:spAutoFit/>
          </a:bodyPr>
          <a:lstStyle/>
          <a:p>
            <a:r>
              <a:rPr lang="en-MY" sz="1600" b="1" dirty="0">
                <a:solidFill>
                  <a:srgbClr val="E7900F"/>
                </a:solidFill>
              </a:rPr>
              <a:t>BOTTOM 40% (B40)</a:t>
            </a:r>
          </a:p>
        </p:txBody>
      </p:sp>
    </p:spTree>
    <p:extLst>
      <p:ext uri="{BB962C8B-B14F-4D97-AF65-F5344CB8AC3E}">
        <p14:creationId xmlns:p14="http://schemas.microsoft.com/office/powerpoint/2010/main" val="192507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left)">
                                      <p:cBhvr>
                                        <p:cTn id="16" dur="1000"/>
                                        <p:tgtEl>
                                          <p:spTgt spid="15">
                                            <p:graphicEl>
                                              <a:chart seriesIdx="-4" categoryIdx="0" bldStep="category"/>
                                            </p:graphicEl>
                                          </p:spTgt>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left)">
                                      <p:cBhvr>
                                        <p:cTn id="24" dur="1000"/>
                                        <p:tgtEl>
                                          <p:spTgt spid="15">
                                            <p:graphicEl>
                                              <a:chart seriesIdx="-4" categoryIdx="1" bldStep="category"/>
                                            </p:graphicEl>
                                          </p:spTgt>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left)">
                                      <p:cBhvr>
                                        <p:cTn id="32" dur="1000"/>
                                        <p:tgtEl>
                                          <p:spTgt spid="15">
                                            <p:graphicEl>
                                              <a:chart seriesIdx="-4" categoryIdx="2" bldStep="category"/>
                                            </p:graphicEl>
                                          </p:spTgt>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par>
                          <p:cTn id="37" fill="hold">
                            <p:stCondLst>
                              <p:cond delay="5000"/>
                            </p:stCondLst>
                            <p:childTnLst>
                              <p:par>
                                <p:cTn id="38" presetID="22" presetClass="entr" presetSubtype="8" fill="hold" grpId="0" nodeType="afterEffect">
                                  <p:stCondLst>
                                    <p:cond delay="0"/>
                                  </p:stCondLst>
                                  <p:childTnLst>
                                    <p:set>
                                      <p:cBhvr>
                                        <p:cTn id="39" dur="1" fill="hold">
                                          <p:stCondLst>
                                            <p:cond delay="0"/>
                                          </p:stCondLst>
                                        </p:cTn>
                                        <p:tgtEl>
                                          <p:spTgt spid="34">
                                            <p:graphicEl>
                                              <a:chart seriesIdx="-3" categoryIdx="-3" bldStep="gridLegend"/>
                                            </p:graphicEl>
                                          </p:spTgt>
                                        </p:tgtEl>
                                        <p:attrNameLst>
                                          <p:attrName>style.visibility</p:attrName>
                                        </p:attrNameLst>
                                      </p:cBhvr>
                                      <p:to>
                                        <p:strVal val="visible"/>
                                      </p:to>
                                    </p:set>
                                    <p:animEffect transition="in" filter="wipe(left)">
                                      <p:cBhvr>
                                        <p:cTn id="40" dur="1000"/>
                                        <p:tgtEl>
                                          <p:spTgt spid="34">
                                            <p:graphicEl>
                                              <a:chart seriesIdx="-3" categoryIdx="-3" bldStep="gridLegend"/>
                                            </p:graphicEl>
                                          </p:spTgt>
                                        </p:tgtEl>
                                      </p:cBhvr>
                                    </p:animEffect>
                                  </p:childTnLst>
                                </p:cTn>
                              </p:par>
                            </p:childTnLst>
                          </p:cTn>
                        </p:par>
                        <p:par>
                          <p:cTn id="41" fill="hold">
                            <p:stCondLst>
                              <p:cond delay="6000"/>
                            </p:stCondLst>
                            <p:childTnLst>
                              <p:par>
                                <p:cTn id="42" presetID="22" presetClass="entr" presetSubtype="8" fill="hold" grpId="0" nodeType="afterEffect">
                                  <p:stCondLst>
                                    <p:cond delay="0"/>
                                  </p:stCondLst>
                                  <p:childTnLst>
                                    <p:set>
                                      <p:cBhvr>
                                        <p:cTn id="43" dur="1" fill="hold">
                                          <p:stCondLst>
                                            <p:cond delay="0"/>
                                          </p:stCondLst>
                                        </p:cTn>
                                        <p:tgtEl>
                                          <p:spTgt spid="34">
                                            <p:graphicEl>
                                              <a:chart seriesIdx="-4" categoryIdx="0" bldStep="category"/>
                                            </p:graphicEl>
                                          </p:spTgt>
                                        </p:tgtEl>
                                        <p:attrNameLst>
                                          <p:attrName>style.visibility</p:attrName>
                                        </p:attrNameLst>
                                      </p:cBhvr>
                                      <p:to>
                                        <p:strVal val="visible"/>
                                      </p:to>
                                    </p:set>
                                    <p:animEffect transition="in" filter="wipe(left)">
                                      <p:cBhvr>
                                        <p:cTn id="44" dur="1000"/>
                                        <p:tgtEl>
                                          <p:spTgt spid="34">
                                            <p:graphicEl>
                                              <a:chart seriesIdx="-4" categoryIdx="0" bldStep="category"/>
                                            </p:graphicEl>
                                          </p:spTgt>
                                        </p:tgtEl>
                                      </p:cBhvr>
                                    </p:animEffect>
                                  </p:childTnLst>
                                </p:cTn>
                              </p:par>
                            </p:childTnLst>
                          </p:cTn>
                        </p:par>
                        <p:par>
                          <p:cTn id="45" fill="hold">
                            <p:stCondLst>
                              <p:cond delay="7000"/>
                            </p:stCondLst>
                            <p:childTnLst>
                              <p:par>
                                <p:cTn id="46" presetID="22" presetClass="entr" presetSubtype="8" fill="hold" grpId="0" nodeType="afterEffect">
                                  <p:stCondLst>
                                    <p:cond delay="0"/>
                                  </p:stCondLst>
                                  <p:childTnLst>
                                    <p:set>
                                      <p:cBhvr>
                                        <p:cTn id="47" dur="1" fill="hold">
                                          <p:stCondLst>
                                            <p:cond delay="0"/>
                                          </p:stCondLst>
                                        </p:cTn>
                                        <p:tgtEl>
                                          <p:spTgt spid="34">
                                            <p:graphicEl>
                                              <a:chart seriesIdx="-4" categoryIdx="1" bldStep="category"/>
                                            </p:graphicEl>
                                          </p:spTgt>
                                        </p:tgtEl>
                                        <p:attrNameLst>
                                          <p:attrName>style.visibility</p:attrName>
                                        </p:attrNameLst>
                                      </p:cBhvr>
                                      <p:to>
                                        <p:strVal val="visible"/>
                                      </p:to>
                                    </p:set>
                                    <p:animEffect transition="in" filter="wipe(left)">
                                      <p:cBhvr>
                                        <p:cTn id="48" dur="1000"/>
                                        <p:tgtEl>
                                          <p:spTgt spid="34">
                                            <p:graphicEl>
                                              <a:chart seriesIdx="-4" categoryIdx="1" bldStep="category"/>
                                            </p:graphicEl>
                                          </p:spTgt>
                                        </p:tgtEl>
                                      </p:cBhvr>
                                    </p:animEffect>
                                  </p:childTnLst>
                                </p:cTn>
                              </p:par>
                            </p:childTnLst>
                          </p:cTn>
                        </p:par>
                        <p:par>
                          <p:cTn id="49" fill="hold">
                            <p:stCondLst>
                              <p:cond delay="8000"/>
                            </p:stCondLst>
                            <p:childTnLst>
                              <p:par>
                                <p:cTn id="50" presetID="22" presetClass="entr" presetSubtype="8" fill="hold" grpId="0" nodeType="afterEffect">
                                  <p:stCondLst>
                                    <p:cond delay="0"/>
                                  </p:stCondLst>
                                  <p:childTnLst>
                                    <p:set>
                                      <p:cBhvr>
                                        <p:cTn id="51" dur="1" fill="hold">
                                          <p:stCondLst>
                                            <p:cond delay="0"/>
                                          </p:stCondLst>
                                        </p:cTn>
                                        <p:tgtEl>
                                          <p:spTgt spid="34">
                                            <p:graphicEl>
                                              <a:chart seriesIdx="-4" categoryIdx="2" bldStep="category"/>
                                            </p:graphicEl>
                                          </p:spTgt>
                                        </p:tgtEl>
                                        <p:attrNameLst>
                                          <p:attrName>style.visibility</p:attrName>
                                        </p:attrNameLst>
                                      </p:cBhvr>
                                      <p:to>
                                        <p:strVal val="visible"/>
                                      </p:to>
                                    </p:set>
                                    <p:animEffect transition="in" filter="wipe(left)">
                                      <p:cBhvr>
                                        <p:cTn id="52" dur="1000"/>
                                        <p:tgtEl>
                                          <p:spTgt spid="34">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Sub>
          <a:bldChart bld="category"/>
        </p:bldSub>
      </p:bldGraphic>
      <p:bldGraphic spid="15" grpId="0">
        <p:bldSub>
          <a:bldChart bld="category" animBg="0"/>
        </p:bldSub>
      </p:bldGraphic>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Introduction</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17" name="Group 16">
            <a:extLst>
              <a:ext uri="{FF2B5EF4-FFF2-40B4-BE49-F238E27FC236}">
                <a16:creationId xmlns:a16="http://schemas.microsoft.com/office/drawing/2014/main" id="{3E2AA86E-CC86-40CE-BD8A-48450D9EAF2B}"/>
              </a:ext>
            </a:extLst>
          </p:cNvPr>
          <p:cNvGrpSpPr/>
          <p:nvPr/>
        </p:nvGrpSpPr>
        <p:grpSpPr>
          <a:xfrm>
            <a:off x="219919" y="1618397"/>
            <a:ext cx="11836143" cy="2454384"/>
            <a:chOff x="219919" y="1618397"/>
            <a:chExt cx="11836143" cy="2454384"/>
          </a:xfrm>
        </p:grpSpPr>
        <p:sp>
          <p:nvSpPr>
            <p:cNvPr id="3" name="TextBox 2">
              <a:extLst>
                <a:ext uri="{FF2B5EF4-FFF2-40B4-BE49-F238E27FC236}">
                  <a16:creationId xmlns:a16="http://schemas.microsoft.com/office/drawing/2014/main" id="{0E854FF0-D9C1-4A28-AE28-636C7A3E71E8}"/>
                </a:ext>
              </a:extLst>
            </p:cNvPr>
            <p:cNvSpPr txBox="1"/>
            <p:nvPr/>
          </p:nvSpPr>
          <p:spPr>
            <a:xfrm>
              <a:off x="239844" y="1618397"/>
              <a:ext cx="11816218" cy="584775"/>
            </a:xfrm>
            <a:prstGeom prst="rect">
              <a:avLst/>
            </a:prstGeom>
            <a:noFill/>
          </p:spPr>
          <p:txBody>
            <a:bodyPr wrap="square" rtlCol="0">
              <a:spAutoFit/>
            </a:bodyPr>
            <a:lstStyle/>
            <a:p>
              <a:r>
                <a:rPr lang="en-MY" sz="3200" b="1" dirty="0">
                  <a:latin typeface="Arial" panose="020B0604020202020204" pitchFamily="34" charset="0"/>
                  <a:cs typeface="Arial" panose="020B0604020202020204" pitchFamily="34" charset="0"/>
                </a:rPr>
                <a:t>Quality of Life (QOL)</a:t>
              </a:r>
            </a:p>
          </p:txBody>
        </p:sp>
        <p:sp>
          <p:nvSpPr>
            <p:cNvPr id="5" name="Rectangle 4">
              <a:extLst>
                <a:ext uri="{FF2B5EF4-FFF2-40B4-BE49-F238E27FC236}">
                  <a16:creationId xmlns:a16="http://schemas.microsoft.com/office/drawing/2014/main" id="{F7FF8118-8748-4AE9-80FD-072434508233}"/>
                </a:ext>
              </a:extLst>
            </p:cNvPr>
            <p:cNvSpPr/>
            <p:nvPr/>
          </p:nvSpPr>
          <p:spPr>
            <a:xfrm>
              <a:off x="219919" y="2226122"/>
              <a:ext cx="11354766" cy="1846659"/>
            </a:xfrm>
            <a:prstGeom prst="rect">
              <a:avLst/>
            </a:prstGeom>
          </p:spPr>
          <p:txBody>
            <a:bodyPr wrap="square">
              <a:spAutoFit/>
            </a:bodyPr>
            <a:lstStyle/>
            <a:p>
              <a:pPr algn="just"/>
              <a:r>
                <a:rPr lang="en" sz="3000" dirty="0">
                  <a:solidFill>
                    <a:srgbClr val="000000"/>
                  </a:solidFill>
                  <a:latin typeface="Arial" panose="020B0604020202020204" pitchFamily="34" charset="0"/>
                  <a:ea typeface="Times New Roman"/>
                  <a:cs typeface="Arial" panose="020B0604020202020204" pitchFamily="34" charset="0"/>
                  <a:sym typeface="Times New Roman"/>
                </a:rPr>
                <a:t>“</a:t>
              </a:r>
              <a:r>
                <a:rPr lang="en-MY" sz="3000" dirty="0">
                  <a:solidFill>
                    <a:srgbClr val="000000"/>
                  </a:solidFill>
                  <a:latin typeface="Arial" panose="020B0604020202020204" pitchFamily="34" charset="0"/>
                  <a:ea typeface="Times New Roman"/>
                  <a:cs typeface="Arial" panose="020B0604020202020204" pitchFamily="34" charset="0"/>
                  <a:sym typeface="Times New Roman"/>
                </a:rPr>
                <a:t>A</a:t>
              </a:r>
              <a:r>
                <a:rPr lang="en" sz="3000" dirty="0">
                  <a:solidFill>
                    <a:srgbClr val="000000"/>
                  </a:solidFill>
                  <a:latin typeface="Arial" panose="020B0604020202020204" pitchFamily="34" charset="0"/>
                  <a:ea typeface="Times New Roman"/>
                  <a:cs typeface="Arial" panose="020B0604020202020204" pitchFamily="34" charset="0"/>
                  <a:sym typeface="Times New Roman"/>
                </a:rPr>
                <a:t>n </a:t>
              </a:r>
              <a:r>
                <a:rPr lang="en" sz="3000" b="1" dirty="0">
                  <a:solidFill>
                    <a:srgbClr val="229A99"/>
                  </a:solidFill>
                  <a:latin typeface="Arial" panose="020B0604020202020204" pitchFamily="34" charset="0"/>
                  <a:ea typeface="Times New Roman"/>
                  <a:cs typeface="Arial" panose="020B0604020202020204" pitchFamily="34" charset="0"/>
                  <a:sym typeface="Times New Roman"/>
                </a:rPr>
                <a:t>individuals’ perception</a:t>
              </a:r>
              <a:r>
                <a:rPr lang="en-MY" sz="3000" b="1" dirty="0">
                  <a:solidFill>
                    <a:srgbClr val="229A99"/>
                  </a:solidFill>
                  <a:latin typeface="Arial" panose="020B0604020202020204" pitchFamily="34" charset="0"/>
                  <a:ea typeface="Times New Roman"/>
                  <a:cs typeface="Arial" panose="020B0604020202020204" pitchFamily="34" charset="0"/>
                  <a:sym typeface="Times New Roman"/>
                </a:rPr>
                <a:t>s</a:t>
              </a:r>
              <a:r>
                <a:rPr lang="en" sz="3000" b="1" dirty="0">
                  <a:solidFill>
                    <a:srgbClr val="E7900F"/>
                  </a:solidFill>
                  <a:latin typeface="Arial" panose="020B0604020202020204" pitchFamily="34" charset="0"/>
                  <a:ea typeface="Times New Roman"/>
                  <a:cs typeface="Arial" panose="020B0604020202020204" pitchFamily="34" charset="0"/>
                  <a:sym typeface="Times New Roman"/>
                </a:rPr>
                <a:t> </a:t>
              </a:r>
              <a:r>
                <a:rPr lang="en" sz="3000" dirty="0">
                  <a:solidFill>
                    <a:srgbClr val="000000"/>
                  </a:solidFill>
                  <a:latin typeface="Arial" panose="020B0604020202020204" pitchFamily="34" charset="0"/>
                  <a:ea typeface="Times New Roman"/>
                  <a:cs typeface="Arial" panose="020B0604020202020204" pitchFamily="34" charset="0"/>
                  <a:sym typeface="Times New Roman"/>
                </a:rPr>
                <a:t>of their position in life in the context of the culture and value systems in which they live, and in relation to their goals, expectations, standards and concern” </a:t>
              </a:r>
            </a:p>
            <a:p>
              <a:pPr algn="r"/>
              <a:r>
                <a:rPr lang="en-MY" sz="2400" dirty="0">
                  <a:solidFill>
                    <a:srgbClr val="229A99"/>
                  </a:solidFill>
                  <a:latin typeface="Arial" panose="020B0604020202020204" pitchFamily="34" charset="0"/>
                  <a:ea typeface="Times New Roman"/>
                  <a:cs typeface="Arial" panose="020B0604020202020204" pitchFamily="34" charset="0"/>
                  <a:sym typeface="Times New Roman"/>
                </a:rPr>
                <a:t>WHOQOL Group (1995)</a:t>
              </a:r>
              <a:endParaRPr lang="en-MY" sz="3200" dirty="0">
                <a:solidFill>
                  <a:srgbClr val="229A99"/>
                </a:solidFill>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id="{B2504D3D-1383-4FC5-90DA-F8876EDDE55F}"/>
              </a:ext>
            </a:extLst>
          </p:cNvPr>
          <p:cNvGrpSpPr/>
          <p:nvPr/>
        </p:nvGrpSpPr>
        <p:grpSpPr>
          <a:xfrm>
            <a:off x="219919" y="4287472"/>
            <a:ext cx="11816218" cy="2431434"/>
            <a:chOff x="219919" y="4287472"/>
            <a:chExt cx="11816218" cy="2431434"/>
          </a:xfrm>
        </p:grpSpPr>
        <p:sp>
          <p:nvSpPr>
            <p:cNvPr id="9" name="TextBox 8">
              <a:extLst>
                <a:ext uri="{FF2B5EF4-FFF2-40B4-BE49-F238E27FC236}">
                  <a16:creationId xmlns:a16="http://schemas.microsoft.com/office/drawing/2014/main" id="{01008689-30D8-4ABF-9EDC-5FF45B62B9D3}"/>
                </a:ext>
              </a:extLst>
            </p:cNvPr>
            <p:cNvSpPr txBox="1"/>
            <p:nvPr/>
          </p:nvSpPr>
          <p:spPr>
            <a:xfrm>
              <a:off x="219919" y="4287472"/>
              <a:ext cx="11816218" cy="584775"/>
            </a:xfrm>
            <a:prstGeom prst="rect">
              <a:avLst/>
            </a:prstGeom>
            <a:noFill/>
          </p:spPr>
          <p:txBody>
            <a:bodyPr wrap="square" rtlCol="0">
              <a:spAutoFit/>
            </a:bodyPr>
            <a:lstStyle/>
            <a:p>
              <a:r>
                <a:rPr lang="en-MY" sz="3200" b="1" dirty="0">
                  <a:latin typeface="Arial" panose="020B0604020202020204" pitchFamily="34" charset="0"/>
                  <a:cs typeface="Arial" panose="020B0604020202020204" pitchFamily="34" charset="0"/>
                </a:rPr>
                <a:t>Mental Health</a:t>
              </a:r>
            </a:p>
          </p:txBody>
        </p:sp>
        <p:sp>
          <p:nvSpPr>
            <p:cNvPr id="10" name="Rectangle 9">
              <a:extLst>
                <a:ext uri="{FF2B5EF4-FFF2-40B4-BE49-F238E27FC236}">
                  <a16:creationId xmlns:a16="http://schemas.microsoft.com/office/drawing/2014/main" id="{CFF482E3-1096-4E1B-AF72-B05811F4BD4B}"/>
                </a:ext>
              </a:extLst>
            </p:cNvPr>
            <p:cNvSpPr/>
            <p:nvPr/>
          </p:nvSpPr>
          <p:spPr>
            <a:xfrm>
              <a:off x="219919" y="4872247"/>
              <a:ext cx="11354766" cy="1846659"/>
            </a:xfrm>
            <a:prstGeom prst="rect">
              <a:avLst/>
            </a:prstGeom>
          </p:spPr>
          <p:txBody>
            <a:bodyPr wrap="square">
              <a:spAutoFit/>
            </a:bodyPr>
            <a:lstStyle/>
            <a:p>
              <a:pPr algn="just"/>
              <a:r>
                <a:rPr lang="en-MY" sz="3000" dirty="0">
                  <a:solidFill>
                    <a:srgbClr val="000000"/>
                  </a:solidFill>
                  <a:latin typeface="Arial" panose="020B0604020202020204" pitchFamily="34" charset="0"/>
                  <a:ea typeface="Times New Roman"/>
                  <a:cs typeface="Arial" panose="020B0604020202020204" pitchFamily="34" charset="0"/>
                  <a:sym typeface="Times New Roman"/>
                </a:rPr>
                <a:t>The </a:t>
              </a:r>
              <a:r>
                <a:rPr lang="en-MY" sz="3000" b="1" dirty="0">
                  <a:solidFill>
                    <a:srgbClr val="229A99"/>
                  </a:solidFill>
                  <a:latin typeface="Arial" panose="020B0604020202020204" pitchFamily="34" charset="0"/>
                  <a:ea typeface="Times New Roman"/>
                  <a:cs typeface="Arial" panose="020B0604020202020204" pitchFamily="34" charset="0"/>
                  <a:sym typeface="Times New Roman"/>
                </a:rPr>
                <a:t>capacity to realise </a:t>
              </a:r>
              <a:r>
                <a:rPr lang="en-MY" sz="3000" dirty="0">
                  <a:solidFill>
                    <a:srgbClr val="000000"/>
                  </a:solidFill>
                  <a:latin typeface="Arial" panose="020B0604020202020204" pitchFamily="34" charset="0"/>
                  <a:ea typeface="Times New Roman"/>
                  <a:cs typeface="Arial" panose="020B0604020202020204" pitchFamily="34" charset="0"/>
                  <a:sym typeface="Times New Roman"/>
                </a:rPr>
                <a:t>one’s own abilities, cope with the normal stresses of life, work productively, and make a contribution to their community.</a:t>
              </a:r>
            </a:p>
            <a:p>
              <a:pPr algn="r"/>
              <a:r>
                <a:rPr lang="en-MY" sz="2400" dirty="0">
                  <a:solidFill>
                    <a:srgbClr val="229A99"/>
                  </a:solidFill>
                  <a:latin typeface="Arial" panose="020B0604020202020204" pitchFamily="34" charset="0"/>
                  <a:ea typeface="Times New Roman"/>
                  <a:cs typeface="Arial" panose="020B0604020202020204" pitchFamily="34" charset="0"/>
                  <a:sym typeface="Times New Roman"/>
                </a:rPr>
                <a:t>Marie Jahoda (1958)</a:t>
              </a:r>
              <a:endParaRPr lang="en-MY" sz="3200" dirty="0">
                <a:solidFill>
                  <a:srgbClr val="229A99"/>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9262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Introduction</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14" name="Group 13">
            <a:extLst>
              <a:ext uri="{FF2B5EF4-FFF2-40B4-BE49-F238E27FC236}">
                <a16:creationId xmlns:a16="http://schemas.microsoft.com/office/drawing/2014/main" id="{33417715-B075-43C5-8073-04A895F34E00}"/>
              </a:ext>
            </a:extLst>
          </p:cNvPr>
          <p:cNvGrpSpPr/>
          <p:nvPr/>
        </p:nvGrpSpPr>
        <p:grpSpPr>
          <a:xfrm>
            <a:off x="219919" y="1694748"/>
            <a:ext cx="11816218" cy="2062103"/>
            <a:chOff x="219919" y="1694748"/>
            <a:chExt cx="11816218" cy="2062103"/>
          </a:xfrm>
        </p:grpSpPr>
        <p:sp>
          <p:nvSpPr>
            <p:cNvPr id="8" name="Rectangle 7">
              <a:extLst>
                <a:ext uri="{FF2B5EF4-FFF2-40B4-BE49-F238E27FC236}">
                  <a16:creationId xmlns:a16="http://schemas.microsoft.com/office/drawing/2014/main" id="{101C399D-85DF-460C-B842-92CC73E732FB}"/>
                </a:ext>
              </a:extLst>
            </p:cNvPr>
            <p:cNvSpPr/>
            <p:nvPr/>
          </p:nvSpPr>
          <p:spPr>
            <a:xfrm>
              <a:off x="219919" y="2279523"/>
              <a:ext cx="11189299" cy="1477328"/>
            </a:xfrm>
            <a:prstGeom prst="rect">
              <a:avLst/>
            </a:prstGeom>
          </p:spPr>
          <p:txBody>
            <a:bodyPr wrap="square">
              <a:spAutoFit/>
            </a:bodyPr>
            <a:lstStyle/>
            <a:p>
              <a:pPr algn="just"/>
              <a:r>
                <a:rPr lang="en-MY" sz="3000" dirty="0">
                  <a:solidFill>
                    <a:srgbClr val="000000"/>
                  </a:solidFill>
                  <a:latin typeface="Arial" panose="020B0604020202020204" pitchFamily="34" charset="0"/>
                  <a:ea typeface="Times New Roman"/>
                  <a:cs typeface="Arial" panose="020B0604020202020204" pitchFamily="34" charset="0"/>
                  <a:sym typeface="Times New Roman"/>
                </a:rPr>
                <a:t>To the best of our knowledge, there are no studies at present on the association </a:t>
              </a:r>
              <a:r>
                <a:rPr lang="en-MY" sz="3000" b="1" dirty="0">
                  <a:solidFill>
                    <a:srgbClr val="229A99"/>
                  </a:solidFill>
                  <a:latin typeface="Arial" panose="020B0604020202020204" pitchFamily="34" charset="0"/>
                  <a:ea typeface="Times New Roman"/>
                  <a:cs typeface="Arial" panose="020B0604020202020204" pitchFamily="34" charset="0"/>
                  <a:sym typeface="Times New Roman"/>
                </a:rPr>
                <a:t>between QOL and mental health state</a:t>
              </a:r>
              <a:r>
                <a:rPr lang="en-MY" sz="3000" b="1" dirty="0">
                  <a:solidFill>
                    <a:srgbClr val="000000"/>
                  </a:solidFill>
                  <a:latin typeface="Arial" panose="020B0604020202020204" pitchFamily="34" charset="0"/>
                  <a:ea typeface="Times New Roman"/>
                  <a:cs typeface="Arial" panose="020B0604020202020204" pitchFamily="34" charset="0"/>
                  <a:sym typeface="Times New Roman"/>
                </a:rPr>
                <a:t> </a:t>
              </a:r>
              <a:r>
                <a:rPr lang="en-MY" sz="3000" b="1" dirty="0">
                  <a:solidFill>
                    <a:srgbClr val="229A99"/>
                  </a:solidFill>
                  <a:latin typeface="Arial" panose="020B0604020202020204" pitchFamily="34" charset="0"/>
                  <a:ea typeface="Times New Roman"/>
                  <a:cs typeface="Arial" panose="020B0604020202020204" pitchFamily="34" charset="0"/>
                  <a:sym typeface="Times New Roman"/>
                </a:rPr>
                <a:t>in low-income urban populations</a:t>
              </a:r>
              <a:r>
                <a:rPr lang="en-MY" sz="3000" dirty="0">
                  <a:solidFill>
                    <a:srgbClr val="000000"/>
                  </a:solidFill>
                  <a:latin typeface="Arial" panose="020B0604020202020204" pitchFamily="34" charset="0"/>
                  <a:ea typeface="Times New Roman"/>
                  <a:cs typeface="Arial" panose="020B0604020202020204" pitchFamily="34" charset="0"/>
                  <a:sym typeface="Times New Roman"/>
                </a:rPr>
                <a:t>, in Malaysia.</a:t>
              </a:r>
            </a:p>
          </p:txBody>
        </p:sp>
        <p:sp>
          <p:nvSpPr>
            <p:cNvPr id="9" name="TextBox 8">
              <a:extLst>
                <a:ext uri="{FF2B5EF4-FFF2-40B4-BE49-F238E27FC236}">
                  <a16:creationId xmlns:a16="http://schemas.microsoft.com/office/drawing/2014/main" id="{B312D9EA-DD2C-4583-9585-98707B984297}"/>
                </a:ext>
              </a:extLst>
            </p:cNvPr>
            <p:cNvSpPr txBox="1"/>
            <p:nvPr/>
          </p:nvSpPr>
          <p:spPr>
            <a:xfrm>
              <a:off x="219919" y="1694748"/>
              <a:ext cx="11816218" cy="584775"/>
            </a:xfrm>
            <a:prstGeom prst="rect">
              <a:avLst/>
            </a:prstGeom>
            <a:noFill/>
          </p:spPr>
          <p:txBody>
            <a:bodyPr wrap="square" rtlCol="0">
              <a:spAutoFit/>
            </a:bodyPr>
            <a:lstStyle/>
            <a:p>
              <a:r>
                <a:rPr lang="en-MY" sz="3200" b="1" dirty="0">
                  <a:latin typeface="Arial" panose="020B0604020202020204" pitchFamily="34" charset="0"/>
                  <a:cs typeface="Arial" panose="020B0604020202020204" pitchFamily="34" charset="0"/>
                </a:rPr>
                <a:t>Research gap</a:t>
              </a:r>
            </a:p>
          </p:txBody>
        </p:sp>
      </p:grpSp>
    </p:spTree>
    <p:extLst>
      <p:ext uri="{BB962C8B-B14F-4D97-AF65-F5344CB8AC3E}">
        <p14:creationId xmlns:p14="http://schemas.microsoft.com/office/powerpoint/2010/main" val="36011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Introduction</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14" name="Group 13">
            <a:extLst>
              <a:ext uri="{FF2B5EF4-FFF2-40B4-BE49-F238E27FC236}">
                <a16:creationId xmlns:a16="http://schemas.microsoft.com/office/drawing/2014/main" id="{FFCA1F52-AB2E-4E74-A028-26E71A9E064E}"/>
              </a:ext>
            </a:extLst>
          </p:cNvPr>
          <p:cNvGrpSpPr/>
          <p:nvPr/>
        </p:nvGrpSpPr>
        <p:grpSpPr>
          <a:xfrm>
            <a:off x="271874" y="1728046"/>
            <a:ext cx="11648252" cy="2523767"/>
            <a:chOff x="271874" y="1728046"/>
            <a:chExt cx="11648252" cy="2523767"/>
          </a:xfrm>
        </p:grpSpPr>
        <p:sp>
          <p:nvSpPr>
            <p:cNvPr id="8" name="Rectangle 7">
              <a:extLst>
                <a:ext uri="{FF2B5EF4-FFF2-40B4-BE49-F238E27FC236}">
                  <a16:creationId xmlns:a16="http://schemas.microsoft.com/office/drawing/2014/main" id="{658209A9-95EE-497E-A0E5-9497870E069B}"/>
                </a:ext>
              </a:extLst>
            </p:cNvPr>
            <p:cNvSpPr/>
            <p:nvPr/>
          </p:nvSpPr>
          <p:spPr>
            <a:xfrm>
              <a:off x="271874" y="2312821"/>
              <a:ext cx="11542590" cy="1938992"/>
            </a:xfrm>
            <a:prstGeom prst="rect">
              <a:avLst/>
            </a:prstGeom>
          </p:spPr>
          <p:txBody>
            <a:bodyPr wrap="square">
              <a:spAutoFit/>
            </a:bodyPr>
            <a:lstStyle/>
            <a:p>
              <a:pPr algn="just"/>
              <a:r>
                <a:rPr lang="en-MY" sz="3000" dirty="0">
                  <a:solidFill>
                    <a:srgbClr val="000000"/>
                  </a:solidFill>
                  <a:latin typeface="Arial" panose="020B0604020202020204" pitchFamily="34" charset="0"/>
                  <a:ea typeface="Times New Roman"/>
                  <a:cs typeface="Arial" panose="020B0604020202020204" pitchFamily="34" charset="0"/>
                  <a:sym typeface="Times New Roman"/>
                </a:rPr>
                <a:t>To study the </a:t>
              </a:r>
              <a:r>
                <a:rPr lang="en-MY" sz="3000" b="1" dirty="0">
                  <a:solidFill>
                    <a:srgbClr val="229A99"/>
                  </a:solidFill>
                  <a:latin typeface="Arial" panose="020B0604020202020204" pitchFamily="34" charset="0"/>
                  <a:ea typeface="Times New Roman"/>
                  <a:cs typeface="Arial" panose="020B0604020202020204" pitchFamily="34" charset="0"/>
                  <a:sym typeface="Times New Roman"/>
                </a:rPr>
                <a:t>association between self-perceived stress, anxiety, and depression and four domains of QOL </a:t>
              </a:r>
              <a:r>
                <a:rPr lang="en-MY" sz="3000" dirty="0">
                  <a:solidFill>
                    <a:srgbClr val="000000"/>
                  </a:solidFill>
                  <a:latin typeface="Arial" panose="020B0604020202020204" pitchFamily="34" charset="0"/>
                  <a:ea typeface="Times New Roman"/>
                  <a:cs typeface="Arial" panose="020B0604020202020204" pitchFamily="34" charset="0"/>
                  <a:sym typeface="Times New Roman"/>
                </a:rPr>
                <a:t>(physical health, psychological, social relationships, and environment) in adult residents living in </a:t>
              </a:r>
              <a:r>
                <a:rPr lang="en-MY" sz="3000" b="1" dirty="0">
                  <a:solidFill>
                    <a:srgbClr val="229A99"/>
                  </a:solidFill>
                  <a:latin typeface="Arial" panose="020B0604020202020204" pitchFamily="34" charset="0"/>
                  <a:ea typeface="Times New Roman"/>
                  <a:cs typeface="Arial" panose="020B0604020202020204" pitchFamily="34" charset="0"/>
                  <a:sym typeface="Times New Roman"/>
                </a:rPr>
                <a:t>PPR Seri Pantai, a B40 community</a:t>
              </a:r>
              <a:r>
                <a:rPr lang="en-MY" sz="3000" dirty="0">
                  <a:solidFill>
                    <a:srgbClr val="000000"/>
                  </a:solidFill>
                  <a:latin typeface="Arial" panose="020B0604020202020204" pitchFamily="34" charset="0"/>
                  <a:ea typeface="Times New Roman"/>
                  <a:cs typeface="Arial" panose="020B0604020202020204" pitchFamily="34" charset="0"/>
                  <a:sym typeface="Times New Roman"/>
                </a:rPr>
                <a:t>.</a:t>
              </a:r>
            </a:p>
          </p:txBody>
        </p:sp>
        <p:sp>
          <p:nvSpPr>
            <p:cNvPr id="9" name="TextBox 8">
              <a:extLst>
                <a:ext uri="{FF2B5EF4-FFF2-40B4-BE49-F238E27FC236}">
                  <a16:creationId xmlns:a16="http://schemas.microsoft.com/office/drawing/2014/main" id="{E5D25FEA-971B-4888-8985-FBFCA7740F41}"/>
                </a:ext>
              </a:extLst>
            </p:cNvPr>
            <p:cNvSpPr txBox="1"/>
            <p:nvPr/>
          </p:nvSpPr>
          <p:spPr>
            <a:xfrm>
              <a:off x="271874" y="1728046"/>
              <a:ext cx="11648252" cy="584775"/>
            </a:xfrm>
            <a:prstGeom prst="rect">
              <a:avLst/>
            </a:prstGeom>
            <a:noFill/>
          </p:spPr>
          <p:txBody>
            <a:bodyPr wrap="square" rtlCol="0">
              <a:spAutoFit/>
            </a:bodyPr>
            <a:lstStyle/>
            <a:p>
              <a:r>
                <a:rPr lang="en-MY" sz="3200" b="1" dirty="0">
                  <a:latin typeface="Arial" panose="020B0604020202020204" pitchFamily="34" charset="0"/>
                  <a:cs typeface="Arial" panose="020B0604020202020204" pitchFamily="34" charset="0"/>
                </a:rPr>
                <a:t>Objective</a:t>
              </a:r>
            </a:p>
          </p:txBody>
        </p:sp>
      </p:grpSp>
    </p:spTree>
    <p:extLst>
      <p:ext uri="{BB962C8B-B14F-4D97-AF65-F5344CB8AC3E}">
        <p14:creationId xmlns:p14="http://schemas.microsoft.com/office/powerpoint/2010/main" val="84104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Introduction</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14" name="Group 13">
            <a:extLst>
              <a:ext uri="{FF2B5EF4-FFF2-40B4-BE49-F238E27FC236}">
                <a16:creationId xmlns:a16="http://schemas.microsoft.com/office/drawing/2014/main" id="{9500626B-C2A2-45FE-AC52-2075E104A50E}"/>
              </a:ext>
            </a:extLst>
          </p:cNvPr>
          <p:cNvGrpSpPr/>
          <p:nvPr/>
        </p:nvGrpSpPr>
        <p:grpSpPr>
          <a:xfrm>
            <a:off x="219919" y="1798651"/>
            <a:ext cx="11816218" cy="2062103"/>
            <a:chOff x="219919" y="1798651"/>
            <a:chExt cx="11816218" cy="2062103"/>
          </a:xfrm>
        </p:grpSpPr>
        <p:sp>
          <p:nvSpPr>
            <p:cNvPr id="8" name="Rectangle 7">
              <a:extLst>
                <a:ext uri="{FF2B5EF4-FFF2-40B4-BE49-F238E27FC236}">
                  <a16:creationId xmlns:a16="http://schemas.microsoft.com/office/drawing/2014/main" id="{C2ECD654-B8D2-49DA-AAA1-672CAB7FDC1D}"/>
                </a:ext>
              </a:extLst>
            </p:cNvPr>
            <p:cNvSpPr/>
            <p:nvPr/>
          </p:nvSpPr>
          <p:spPr>
            <a:xfrm>
              <a:off x="219919" y="2383426"/>
              <a:ext cx="11729626" cy="1477328"/>
            </a:xfrm>
            <a:prstGeom prst="rect">
              <a:avLst/>
            </a:prstGeom>
          </p:spPr>
          <p:txBody>
            <a:bodyPr wrap="square">
              <a:spAutoFit/>
            </a:bodyPr>
            <a:lstStyle/>
            <a:p>
              <a:pPr algn="just"/>
              <a:r>
                <a:rPr lang="en-MY" sz="3000" dirty="0">
                  <a:latin typeface="Arial" panose="020B0604020202020204" pitchFamily="34" charset="0"/>
                  <a:cs typeface="Arial" panose="020B0604020202020204" pitchFamily="34" charset="0"/>
                </a:rPr>
                <a:t>To contribute to the body of literature from which </a:t>
              </a:r>
              <a:r>
                <a:rPr lang="en-MY" sz="3000" b="1" dirty="0">
                  <a:solidFill>
                    <a:srgbClr val="229A99"/>
                  </a:solidFill>
                  <a:latin typeface="Arial" panose="020B0604020202020204" pitchFamily="34" charset="0"/>
                  <a:cs typeface="Arial" panose="020B0604020202020204" pitchFamily="34" charset="0"/>
                </a:rPr>
                <a:t>evidence based policies</a:t>
              </a:r>
              <a:r>
                <a:rPr lang="en-MY" sz="3000" dirty="0">
                  <a:solidFill>
                    <a:srgbClr val="229A99"/>
                  </a:solidFill>
                  <a:latin typeface="Arial" panose="020B0604020202020204" pitchFamily="34" charset="0"/>
                  <a:cs typeface="Arial" panose="020B0604020202020204" pitchFamily="34" charset="0"/>
                </a:rPr>
                <a:t> </a:t>
              </a:r>
              <a:r>
                <a:rPr lang="en-MY" sz="3000" dirty="0">
                  <a:latin typeface="Arial" panose="020B0604020202020204" pitchFamily="34" charset="0"/>
                  <a:cs typeface="Arial" panose="020B0604020202020204" pitchFamily="34" charset="0"/>
                </a:rPr>
                <a:t>can developed to </a:t>
              </a:r>
              <a:r>
                <a:rPr lang="en-MY" sz="3000" b="1" dirty="0">
                  <a:solidFill>
                    <a:srgbClr val="229A99"/>
                  </a:solidFill>
                  <a:latin typeface="Arial" panose="020B0604020202020204" pitchFamily="34" charset="0"/>
                  <a:cs typeface="Arial" panose="020B0604020202020204" pitchFamily="34" charset="0"/>
                </a:rPr>
                <a:t>address the socioeconomic and health disparities </a:t>
              </a:r>
              <a:r>
                <a:rPr lang="en-MY" sz="3000" dirty="0">
                  <a:latin typeface="Arial" panose="020B0604020202020204" pitchFamily="34" charset="0"/>
                  <a:cs typeface="Arial" panose="020B0604020202020204" pitchFamily="34" charset="0"/>
                </a:rPr>
                <a:t>in the B40 community.</a:t>
              </a:r>
            </a:p>
          </p:txBody>
        </p:sp>
        <p:sp>
          <p:nvSpPr>
            <p:cNvPr id="9" name="TextBox 8">
              <a:extLst>
                <a:ext uri="{FF2B5EF4-FFF2-40B4-BE49-F238E27FC236}">
                  <a16:creationId xmlns:a16="http://schemas.microsoft.com/office/drawing/2014/main" id="{496C0F78-8F64-4796-AFB1-E80D4F8C7CB8}"/>
                </a:ext>
              </a:extLst>
            </p:cNvPr>
            <p:cNvSpPr txBox="1"/>
            <p:nvPr/>
          </p:nvSpPr>
          <p:spPr>
            <a:xfrm>
              <a:off x="219919" y="1798651"/>
              <a:ext cx="11816218" cy="584775"/>
            </a:xfrm>
            <a:prstGeom prst="rect">
              <a:avLst/>
            </a:prstGeom>
            <a:noFill/>
          </p:spPr>
          <p:txBody>
            <a:bodyPr wrap="square" rtlCol="0">
              <a:spAutoFit/>
            </a:bodyPr>
            <a:lstStyle/>
            <a:p>
              <a:r>
                <a:rPr lang="en-MY" sz="3200" b="1" dirty="0">
                  <a:latin typeface="Arial" panose="020B0604020202020204" pitchFamily="34" charset="0"/>
                  <a:cs typeface="Arial" panose="020B0604020202020204" pitchFamily="34" charset="0"/>
                </a:rPr>
                <a:t>Significance of this study</a:t>
              </a:r>
            </a:p>
          </p:txBody>
        </p:sp>
      </p:grpSp>
    </p:spTree>
    <p:extLst>
      <p:ext uri="{BB962C8B-B14F-4D97-AF65-F5344CB8AC3E}">
        <p14:creationId xmlns:p14="http://schemas.microsoft.com/office/powerpoint/2010/main" val="148000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Literature review</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3" name="Table 4">
            <a:extLst>
              <a:ext uri="{FF2B5EF4-FFF2-40B4-BE49-F238E27FC236}">
                <a16:creationId xmlns:a16="http://schemas.microsoft.com/office/drawing/2014/main" id="{4AA9BFB6-F39D-47BE-8E91-CC1A75D6DC64}"/>
              </a:ext>
            </a:extLst>
          </p:cNvPr>
          <p:cNvGraphicFramePr>
            <a:graphicFrameLocks noGrp="1"/>
          </p:cNvGraphicFramePr>
          <p:nvPr>
            <p:extLst>
              <p:ext uri="{D42A27DB-BD31-4B8C-83A1-F6EECF244321}">
                <p14:modId xmlns:p14="http://schemas.microsoft.com/office/powerpoint/2010/main" val="1361859981"/>
              </p:ext>
            </p:extLst>
          </p:nvPr>
        </p:nvGraphicFramePr>
        <p:xfrm>
          <a:off x="129885" y="1336273"/>
          <a:ext cx="11932230" cy="3898876"/>
        </p:xfrm>
        <a:graphic>
          <a:graphicData uri="http://schemas.openxmlformats.org/drawingml/2006/table">
            <a:tbl>
              <a:tblPr firstRow="1" bandRow="1">
                <a:tableStyleId>{073A0DAA-6AF3-43AB-8588-CEC1D06C72B9}</a:tableStyleId>
              </a:tblPr>
              <a:tblGrid>
                <a:gridCol w="2386446">
                  <a:extLst>
                    <a:ext uri="{9D8B030D-6E8A-4147-A177-3AD203B41FA5}">
                      <a16:colId xmlns:a16="http://schemas.microsoft.com/office/drawing/2014/main" val="1170089107"/>
                    </a:ext>
                  </a:extLst>
                </a:gridCol>
                <a:gridCol w="820006">
                  <a:extLst>
                    <a:ext uri="{9D8B030D-6E8A-4147-A177-3AD203B41FA5}">
                      <a16:colId xmlns:a16="http://schemas.microsoft.com/office/drawing/2014/main" val="2427576032"/>
                    </a:ext>
                  </a:extLst>
                </a:gridCol>
                <a:gridCol w="3952886">
                  <a:extLst>
                    <a:ext uri="{9D8B030D-6E8A-4147-A177-3AD203B41FA5}">
                      <a16:colId xmlns:a16="http://schemas.microsoft.com/office/drawing/2014/main" val="3365059071"/>
                    </a:ext>
                  </a:extLst>
                </a:gridCol>
                <a:gridCol w="2386446">
                  <a:extLst>
                    <a:ext uri="{9D8B030D-6E8A-4147-A177-3AD203B41FA5}">
                      <a16:colId xmlns:a16="http://schemas.microsoft.com/office/drawing/2014/main" val="4247211305"/>
                    </a:ext>
                  </a:extLst>
                </a:gridCol>
                <a:gridCol w="2386446">
                  <a:extLst>
                    <a:ext uri="{9D8B030D-6E8A-4147-A177-3AD203B41FA5}">
                      <a16:colId xmlns:a16="http://schemas.microsoft.com/office/drawing/2014/main" val="3953920710"/>
                    </a:ext>
                  </a:extLst>
                </a:gridCol>
              </a:tblGrid>
              <a:tr h="552374">
                <a:tc>
                  <a:txBody>
                    <a:bodyPr/>
                    <a:lstStyle/>
                    <a:p>
                      <a:r>
                        <a:rPr lang="en-MY" sz="2400" dirty="0">
                          <a:solidFill>
                            <a:schemeClr val="bg1"/>
                          </a:solidFill>
                        </a:rPr>
                        <a:t>Author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Year</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Key Findings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Relates to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Differences from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extLst>
                  <a:ext uri="{0D108BD9-81ED-4DB2-BD59-A6C34878D82A}">
                    <a16:rowId xmlns:a16="http://schemas.microsoft.com/office/drawing/2014/main" val="2590425483"/>
                  </a:ext>
                </a:extLst>
              </a:tr>
              <a:tr h="2313761">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Isabel </a:t>
                      </a:r>
                      <a:r>
                        <a:rPr lang="en-MY" sz="1800" b="0" i="0" u="none" strike="noStrike" kern="1200" dirty="0" err="1">
                          <a:solidFill>
                            <a:schemeClr val="dk1"/>
                          </a:solidFill>
                          <a:effectLst/>
                          <a:latin typeface="Arial" panose="020B0604020202020204" pitchFamily="34" charset="0"/>
                          <a:ea typeface="+mn-ea"/>
                          <a:cs typeface="Arial" panose="020B0604020202020204" pitchFamily="34" charset="0"/>
                        </a:rPr>
                        <a:t>Matute</a:t>
                      </a: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 et al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(study in Chile)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r>
                        <a:rPr lang="en-MY" dirty="0">
                          <a:latin typeface="Arial" panose="020B0604020202020204" pitchFamily="34" charset="0"/>
                          <a:cs typeface="Arial" panose="020B0604020202020204" pitchFamily="34" charset="0"/>
                        </a:rPr>
                        <a:t>2017</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The probability of poor health-related quality of life is higher in the worst socioeconomic status strata</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The probability of poor quality of life was higher in persons with only primary school education and those not working and low income</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Effect of sociodemographic factors &amp; socioeconomic status on QOL</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size 4473 people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&gt;25 years old</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Uses item short-form Health Survey (SF-12)</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9337356"/>
                  </a:ext>
                </a:extLst>
              </a:tr>
              <a:tr h="515596">
                <a:tc>
                  <a:txBody>
                    <a:bodyPr/>
                    <a:lstStyle/>
                    <a:p>
                      <a:endParaRPr lang="en-MY"/>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8753025"/>
                  </a:ext>
                </a:extLst>
              </a:tr>
            </a:tbl>
          </a:graphicData>
        </a:graphic>
      </p:graphicFrame>
      <p:sp>
        <p:nvSpPr>
          <p:cNvPr id="8" name="Rectangle 7">
            <a:extLst>
              <a:ext uri="{FF2B5EF4-FFF2-40B4-BE49-F238E27FC236}">
                <a16:creationId xmlns:a16="http://schemas.microsoft.com/office/drawing/2014/main" id="{238EF864-B59A-4B03-8D05-64EC86C0DDC4}"/>
              </a:ext>
            </a:extLst>
          </p:cNvPr>
          <p:cNvSpPr/>
          <p:nvPr/>
        </p:nvSpPr>
        <p:spPr>
          <a:xfrm>
            <a:off x="3366655" y="2194948"/>
            <a:ext cx="3896590" cy="891152"/>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8">
            <a:extLst>
              <a:ext uri="{FF2B5EF4-FFF2-40B4-BE49-F238E27FC236}">
                <a16:creationId xmlns:a16="http://schemas.microsoft.com/office/drawing/2014/main" id="{63BAC0F7-98C4-4179-8893-8533EC3B8316}"/>
              </a:ext>
            </a:extLst>
          </p:cNvPr>
          <p:cNvSpPr/>
          <p:nvPr/>
        </p:nvSpPr>
        <p:spPr>
          <a:xfrm>
            <a:off x="9701647" y="3843639"/>
            <a:ext cx="2334490" cy="891152"/>
          </a:xfrm>
          <a:prstGeom prst="rect">
            <a:avLst/>
          </a:prstGeom>
          <a:noFill/>
          <a:ln w="57150">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9202BD08-9C72-406D-9A0A-4FA0367EA790}"/>
              </a:ext>
            </a:extLst>
          </p:cNvPr>
          <p:cNvSpPr/>
          <p:nvPr/>
        </p:nvSpPr>
        <p:spPr>
          <a:xfrm>
            <a:off x="7318665" y="2190569"/>
            <a:ext cx="2334490" cy="1415076"/>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63342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Literature review</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3" name="Table 4">
            <a:extLst>
              <a:ext uri="{FF2B5EF4-FFF2-40B4-BE49-F238E27FC236}">
                <a16:creationId xmlns:a16="http://schemas.microsoft.com/office/drawing/2014/main" id="{4AA9BFB6-F39D-47BE-8E91-CC1A75D6DC64}"/>
              </a:ext>
            </a:extLst>
          </p:cNvPr>
          <p:cNvGraphicFramePr>
            <a:graphicFrameLocks noGrp="1"/>
          </p:cNvGraphicFramePr>
          <p:nvPr>
            <p:extLst>
              <p:ext uri="{D42A27DB-BD31-4B8C-83A1-F6EECF244321}">
                <p14:modId xmlns:p14="http://schemas.microsoft.com/office/powerpoint/2010/main" val="89969067"/>
              </p:ext>
            </p:extLst>
          </p:nvPr>
        </p:nvGraphicFramePr>
        <p:xfrm>
          <a:off x="129885" y="1336273"/>
          <a:ext cx="11932230" cy="5270476"/>
        </p:xfrm>
        <a:graphic>
          <a:graphicData uri="http://schemas.openxmlformats.org/drawingml/2006/table">
            <a:tbl>
              <a:tblPr firstRow="1" bandRow="1">
                <a:tableStyleId>{073A0DAA-6AF3-43AB-8588-CEC1D06C72B9}</a:tableStyleId>
              </a:tblPr>
              <a:tblGrid>
                <a:gridCol w="2386446">
                  <a:extLst>
                    <a:ext uri="{9D8B030D-6E8A-4147-A177-3AD203B41FA5}">
                      <a16:colId xmlns:a16="http://schemas.microsoft.com/office/drawing/2014/main" val="1170089107"/>
                    </a:ext>
                  </a:extLst>
                </a:gridCol>
                <a:gridCol w="820006">
                  <a:extLst>
                    <a:ext uri="{9D8B030D-6E8A-4147-A177-3AD203B41FA5}">
                      <a16:colId xmlns:a16="http://schemas.microsoft.com/office/drawing/2014/main" val="2427576032"/>
                    </a:ext>
                  </a:extLst>
                </a:gridCol>
                <a:gridCol w="3952886">
                  <a:extLst>
                    <a:ext uri="{9D8B030D-6E8A-4147-A177-3AD203B41FA5}">
                      <a16:colId xmlns:a16="http://schemas.microsoft.com/office/drawing/2014/main" val="3365059071"/>
                    </a:ext>
                  </a:extLst>
                </a:gridCol>
                <a:gridCol w="2386446">
                  <a:extLst>
                    <a:ext uri="{9D8B030D-6E8A-4147-A177-3AD203B41FA5}">
                      <a16:colId xmlns:a16="http://schemas.microsoft.com/office/drawing/2014/main" val="4247211305"/>
                    </a:ext>
                  </a:extLst>
                </a:gridCol>
                <a:gridCol w="2386446">
                  <a:extLst>
                    <a:ext uri="{9D8B030D-6E8A-4147-A177-3AD203B41FA5}">
                      <a16:colId xmlns:a16="http://schemas.microsoft.com/office/drawing/2014/main" val="3953920710"/>
                    </a:ext>
                  </a:extLst>
                </a:gridCol>
              </a:tblGrid>
              <a:tr h="552374">
                <a:tc>
                  <a:txBody>
                    <a:bodyPr/>
                    <a:lstStyle/>
                    <a:p>
                      <a:r>
                        <a:rPr lang="en-MY" sz="2400" dirty="0">
                          <a:solidFill>
                            <a:schemeClr val="bg1"/>
                          </a:solidFill>
                        </a:rPr>
                        <a:t>Author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Year</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Key Findings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Relates to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Differences from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extLst>
                  <a:ext uri="{0D108BD9-81ED-4DB2-BD59-A6C34878D82A}">
                    <a16:rowId xmlns:a16="http://schemas.microsoft.com/office/drawing/2014/main" val="2590425483"/>
                  </a:ext>
                </a:extLst>
              </a:tr>
              <a:tr h="2313761">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Sharifa </a:t>
                      </a:r>
                      <a:r>
                        <a:rPr lang="en-MY" sz="1800" b="0" i="0" u="none" strike="noStrike" kern="1200" dirty="0" err="1">
                          <a:solidFill>
                            <a:schemeClr val="dk1"/>
                          </a:solidFill>
                          <a:effectLst/>
                          <a:latin typeface="Arial" panose="020B0604020202020204" pitchFamily="34" charset="0"/>
                          <a:ea typeface="+mn-ea"/>
                          <a:cs typeface="Arial" panose="020B0604020202020204" pitchFamily="34" charset="0"/>
                        </a:rPr>
                        <a:t>Ezat</a:t>
                      </a: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 Wan </a:t>
                      </a:r>
                      <a:r>
                        <a:rPr lang="en-MY" sz="1800" b="0" i="0" u="none" strike="noStrike" kern="1200" dirty="0" err="1">
                          <a:solidFill>
                            <a:schemeClr val="dk1"/>
                          </a:solidFill>
                          <a:effectLst/>
                          <a:latin typeface="Arial" panose="020B0604020202020204" pitchFamily="34" charset="0"/>
                          <a:ea typeface="+mn-ea"/>
                          <a:cs typeface="Arial" panose="020B0604020202020204" pitchFamily="34" charset="0"/>
                        </a:rPr>
                        <a:t>Puteh</a:t>
                      </a: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 et al. </a:t>
                      </a:r>
                    </a:p>
                    <a:p>
                      <a:pPr rtl="0"/>
                      <a:br>
                        <a:rPr lang="en-MY" dirty="0">
                          <a:latin typeface="Arial" panose="020B0604020202020204" pitchFamily="34" charset="0"/>
                          <a:cs typeface="Arial" panose="020B0604020202020204" pitchFamily="34" charset="0"/>
                        </a:rPr>
                      </a:b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(study in Malaysia)</a:t>
                      </a:r>
                      <a:endParaRPr lang="en-MY" dirty="0">
                        <a:effectLst/>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r>
                        <a:rPr lang="en-MY" dirty="0">
                          <a:latin typeface="Arial" panose="020B0604020202020204" pitchFamily="34" charset="0"/>
                          <a:cs typeface="Arial" panose="020B0604020202020204" pitchFamily="34" charset="0"/>
                        </a:rPr>
                        <a:t>2019</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Low QOL associated with males, single, low household income, and present chronic medical illness</a:t>
                      </a:r>
                      <a:endParaRPr lang="en-MY" dirty="0">
                        <a:effectLst/>
                        <a:latin typeface="Arial" panose="020B0604020202020204" pitchFamily="34" charset="0"/>
                        <a:cs typeface="Arial" panose="020B0604020202020204" pitchFamily="34" charset="0"/>
                      </a:endParaRPr>
                    </a:p>
                    <a:p>
                      <a:pPr rtl="0"/>
                      <a:br>
                        <a:rPr lang="en-MY" dirty="0">
                          <a:latin typeface="Arial" panose="020B0604020202020204" pitchFamily="34" charset="0"/>
                          <a:cs typeface="Arial" panose="020B0604020202020204" pitchFamily="34" charset="0"/>
                        </a:rPr>
                      </a:b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Poor health status associated with female, lower education level and present chronic medical illness</a:t>
                      </a:r>
                      <a:endParaRPr lang="en-MY" dirty="0">
                        <a:latin typeface="Arial" panose="020B0604020202020204" pitchFamily="34" charset="0"/>
                        <a:cs typeface="Arial" panose="020B0604020202020204" pitchFamily="34" charset="0"/>
                      </a:endParaRP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Bottom 40 population - Malaysian Study</a:t>
                      </a:r>
                      <a:endParaRPr lang="en-MY" dirty="0">
                        <a:effectLst/>
                        <a:latin typeface="Arial" panose="020B0604020202020204" pitchFamily="34" charset="0"/>
                        <a:cs typeface="Arial" panose="020B0604020202020204" pitchFamily="34" charset="0"/>
                      </a:endParaRPr>
                    </a:p>
                    <a:p>
                      <a:pPr rtl="0"/>
                      <a:br>
                        <a:rPr lang="en-MY" dirty="0">
                          <a:latin typeface="Arial" panose="020B0604020202020204" pitchFamily="34" charset="0"/>
                          <a:cs typeface="Arial" panose="020B0604020202020204" pitchFamily="34" charset="0"/>
                        </a:rPr>
                      </a:b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Investigates QOL with effect on health</a:t>
                      </a:r>
                      <a:endParaRPr lang="en-MY" dirty="0">
                        <a:effectLst/>
                        <a:latin typeface="Arial" panose="020B0604020202020204" pitchFamily="34" charset="0"/>
                        <a:cs typeface="Arial" panose="020B0604020202020204" pitchFamily="34" charset="0"/>
                      </a:endParaRPr>
                    </a:p>
                    <a:p>
                      <a:pPr rtl="0"/>
                      <a:br>
                        <a:rPr lang="en-MY" dirty="0">
                          <a:latin typeface="Arial" panose="020B0604020202020204" pitchFamily="34" charset="0"/>
                          <a:cs typeface="Arial" panose="020B0604020202020204" pitchFamily="34" charset="0"/>
                        </a:rPr>
                      </a:b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&gt;18 years old</a:t>
                      </a:r>
                      <a:endParaRPr lang="en-MY" dirty="0">
                        <a:latin typeface="Arial" panose="020B0604020202020204" pitchFamily="34" charset="0"/>
                        <a:cs typeface="Arial" panose="020B0604020202020204" pitchFamily="34" charset="0"/>
                      </a:endParaRP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size 347 (only 283 valid due to incomplete filling of questionnaires by 64 people)</a:t>
                      </a:r>
                      <a:endParaRPr lang="en-MY" dirty="0">
                        <a:effectLst/>
                        <a:latin typeface="Arial" panose="020B0604020202020204" pitchFamily="34" charset="0"/>
                        <a:cs typeface="Arial" panose="020B0604020202020204" pitchFamily="34" charset="0"/>
                      </a:endParaRPr>
                    </a:p>
                    <a:p>
                      <a:pPr rtl="0"/>
                      <a:br>
                        <a:rPr lang="en-MY" dirty="0">
                          <a:latin typeface="Arial" panose="020B0604020202020204" pitchFamily="34" charset="0"/>
                          <a:cs typeface="Arial" panose="020B0604020202020204" pitchFamily="34" charset="0"/>
                        </a:rPr>
                      </a:b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QoL measured by EQ  5D not WHOQOL BREF</a:t>
                      </a:r>
                    </a:p>
                    <a:p>
                      <a:pPr rtl="0"/>
                      <a:br>
                        <a:rPr lang="en-MY" dirty="0">
                          <a:latin typeface="Arial" panose="020B0604020202020204" pitchFamily="34" charset="0"/>
                          <a:cs typeface="Arial" panose="020B0604020202020204" pitchFamily="34" charset="0"/>
                        </a:rPr>
                      </a:b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Health status measured with Visual Analogue Score (VAS) not DAAS</a:t>
                      </a:r>
                      <a:endParaRPr lang="en-MY" dirty="0">
                        <a:effectLst/>
                        <a:latin typeface="Arial" panose="020B0604020202020204" pitchFamily="34" charset="0"/>
                        <a:cs typeface="Arial" panose="020B0604020202020204" pitchFamily="34" charset="0"/>
                      </a:endParaRP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9337356"/>
                  </a:ext>
                </a:extLst>
              </a:tr>
              <a:tr h="515596">
                <a:tc>
                  <a:txBody>
                    <a:bodyPr/>
                    <a:lstStyle/>
                    <a:p>
                      <a:endParaRPr lang="en-MY"/>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8753025"/>
                  </a:ext>
                </a:extLst>
              </a:tr>
            </a:tbl>
          </a:graphicData>
        </a:graphic>
      </p:graphicFrame>
      <p:sp>
        <p:nvSpPr>
          <p:cNvPr id="5" name="Rectangle 4">
            <a:extLst>
              <a:ext uri="{FF2B5EF4-FFF2-40B4-BE49-F238E27FC236}">
                <a16:creationId xmlns:a16="http://schemas.microsoft.com/office/drawing/2014/main" id="{8FE8FD60-03D9-42A7-8E4E-0BAE1CF698F4}"/>
              </a:ext>
            </a:extLst>
          </p:cNvPr>
          <p:cNvSpPr/>
          <p:nvPr/>
        </p:nvSpPr>
        <p:spPr>
          <a:xfrm>
            <a:off x="3366656" y="2194948"/>
            <a:ext cx="3941618" cy="849588"/>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8">
            <a:extLst>
              <a:ext uri="{FF2B5EF4-FFF2-40B4-BE49-F238E27FC236}">
                <a16:creationId xmlns:a16="http://schemas.microsoft.com/office/drawing/2014/main" id="{36001D3F-22F1-4130-8F79-3F715E1C6AED}"/>
              </a:ext>
            </a:extLst>
          </p:cNvPr>
          <p:cNvSpPr/>
          <p:nvPr/>
        </p:nvSpPr>
        <p:spPr>
          <a:xfrm>
            <a:off x="9701647" y="3843639"/>
            <a:ext cx="2334490" cy="849588"/>
          </a:xfrm>
          <a:prstGeom prst="rect">
            <a:avLst/>
          </a:prstGeom>
          <a:noFill/>
          <a:ln w="57150">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1A689BAD-5413-4ED1-9C4D-949917DC2CFF}"/>
              </a:ext>
            </a:extLst>
          </p:cNvPr>
          <p:cNvSpPr/>
          <p:nvPr/>
        </p:nvSpPr>
        <p:spPr>
          <a:xfrm>
            <a:off x="7308274" y="2190569"/>
            <a:ext cx="2334490" cy="614976"/>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366690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9" grpId="1" animBg="1"/>
      <p:bldP spid="10" grpId="0" animBg="1"/>
      <p:bldP spid="1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Literature review</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3" name="Table 4">
            <a:extLst>
              <a:ext uri="{FF2B5EF4-FFF2-40B4-BE49-F238E27FC236}">
                <a16:creationId xmlns:a16="http://schemas.microsoft.com/office/drawing/2014/main" id="{4AA9BFB6-F39D-47BE-8E91-CC1A75D6DC64}"/>
              </a:ext>
            </a:extLst>
          </p:cNvPr>
          <p:cNvGraphicFramePr>
            <a:graphicFrameLocks noGrp="1"/>
          </p:cNvGraphicFramePr>
          <p:nvPr>
            <p:extLst>
              <p:ext uri="{D42A27DB-BD31-4B8C-83A1-F6EECF244321}">
                <p14:modId xmlns:p14="http://schemas.microsoft.com/office/powerpoint/2010/main" val="2019414958"/>
              </p:ext>
            </p:extLst>
          </p:nvPr>
        </p:nvGraphicFramePr>
        <p:xfrm>
          <a:off x="129885" y="1336273"/>
          <a:ext cx="11932230" cy="4996156"/>
        </p:xfrm>
        <a:graphic>
          <a:graphicData uri="http://schemas.openxmlformats.org/drawingml/2006/table">
            <a:tbl>
              <a:tblPr firstRow="1" bandRow="1">
                <a:tableStyleId>{073A0DAA-6AF3-43AB-8588-CEC1D06C72B9}</a:tableStyleId>
              </a:tblPr>
              <a:tblGrid>
                <a:gridCol w="2386446">
                  <a:extLst>
                    <a:ext uri="{9D8B030D-6E8A-4147-A177-3AD203B41FA5}">
                      <a16:colId xmlns:a16="http://schemas.microsoft.com/office/drawing/2014/main" val="1170089107"/>
                    </a:ext>
                  </a:extLst>
                </a:gridCol>
                <a:gridCol w="820006">
                  <a:extLst>
                    <a:ext uri="{9D8B030D-6E8A-4147-A177-3AD203B41FA5}">
                      <a16:colId xmlns:a16="http://schemas.microsoft.com/office/drawing/2014/main" val="2427576032"/>
                    </a:ext>
                  </a:extLst>
                </a:gridCol>
                <a:gridCol w="3952886">
                  <a:extLst>
                    <a:ext uri="{9D8B030D-6E8A-4147-A177-3AD203B41FA5}">
                      <a16:colId xmlns:a16="http://schemas.microsoft.com/office/drawing/2014/main" val="3365059071"/>
                    </a:ext>
                  </a:extLst>
                </a:gridCol>
                <a:gridCol w="2386446">
                  <a:extLst>
                    <a:ext uri="{9D8B030D-6E8A-4147-A177-3AD203B41FA5}">
                      <a16:colId xmlns:a16="http://schemas.microsoft.com/office/drawing/2014/main" val="4247211305"/>
                    </a:ext>
                  </a:extLst>
                </a:gridCol>
                <a:gridCol w="2386446">
                  <a:extLst>
                    <a:ext uri="{9D8B030D-6E8A-4147-A177-3AD203B41FA5}">
                      <a16:colId xmlns:a16="http://schemas.microsoft.com/office/drawing/2014/main" val="3953920710"/>
                    </a:ext>
                  </a:extLst>
                </a:gridCol>
              </a:tblGrid>
              <a:tr h="552374">
                <a:tc>
                  <a:txBody>
                    <a:bodyPr/>
                    <a:lstStyle/>
                    <a:p>
                      <a:r>
                        <a:rPr lang="en-MY" sz="2400" dirty="0">
                          <a:solidFill>
                            <a:schemeClr val="bg1"/>
                          </a:solidFill>
                        </a:rPr>
                        <a:t>Author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Year</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Key Findings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Relates to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Differences from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extLst>
                  <a:ext uri="{0D108BD9-81ED-4DB2-BD59-A6C34878D82A}">
                    <a16:rowId xmlns:a16="http://schemas.microsoft.com/office/drawing/2014/main" val="2590425483"/>
                  </a:ext>
                </a:extLst>
              </a:tr>
              <a:tr h="2313761">
                <a:tc>
                  <a:txBody>
                    <a:bodyPr/>
                    <a:lstStyle/>
                    <a:p>
                      <a:pPr rtl="0"/>
                      <a:r>
                        <a:rPr lang="de-DE" sz="1800" b="0" i="0" u="none" strike="noStrike" kern="1200" dirty="0">
                          <a:solidFill>
                            <a:schemeClr val="dk1"/>
                          </a:solidFill>
                          <a:effectLst/>
                          <a:latin typeface="Arial" panose="020B0604020202020204" pitchFamily="34" charset="0"/>
                          <a:ea typeface="+mn-ea"/>
                          <a:cs typeface="Arial" panose="020B0604020202020204" pitchFamily="34" charset="0"/>
                        </a:rPr>
                        <a:t>Mohsen Mirzaei et al</a:t>
                      </a:r>
                    </a:p>
                    <a:p>
                      <a:pPr rtl="0"/>
                      <a:endParaRPr lang="de-DE"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de-DE" sz="1800" b="0" i="0" u="none" strike="noStrike" kern="1200" dirty="0">
                          <a:solidFill>
                            <a:schemeClr val="dk1"/>
                          </a:solidFill>
                          <a:effectLst/>
                          <a:latin typeface="Arial" panose="020B0604020202020204" pitchFamily="34" charset="0"/>
                          <a:ea typeface="+mn-ea"/>
                          <a:cs typeface="Arial" panose="020B0604020202020204" pitchFamily="34" charset="0"/>
                        </a:rPr>
                        <a:t>(Study in Iran)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r>
                        <a:rPr lang="en-MY" dirty="0">
                          <a:latin typeface="Arial" panose="020B0604020202020204" pitchFamily="34" charset="0"/>
                          <a:cs typeface="Arial" panose="020B0604020202020204" pitchFamily="34" charset="0"/>
                        </a:rPr>
                        <a:t>2019</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Depression, anxiety and stress are all more prevalent in females as compared to males and are also remarkably higher in the older adult  population as compared to the younger adult population</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Investigate mental health in adult population and examine associated socioeconomic/demographic status</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Older and younger adults</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DASS used to measure depression, anxiety, stress.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size 10,000 people</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Focuses on association between sociodemographic/ socioeconomic status and mental health</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Not specific to low income population</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9337356"/>
                  </a:ext>
                </a:extLst>
              </a:tr>
              <a:tr h="515596">
                <a:tc>
                  <a:txBody>
                    <a:bodyPr/>
                    <a:lstStyle/>
                    <a:p>
                      <a:endParaRPr lang="en-MY"/>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8753025"/>
                  </a:ext>
                </a:extLst>
              </a:tr>
            </a:tbl>
          </a:graphicData>
        </a:graphic>
      </p:graphicFrame>
      <p:sp>
        <p:nvSpPr>
          <p:cNvPr id="8" name="Rectangle 7">
            <a:extLst>
              <a:ext uri="{FF2B5EF4-FFF2-40B4-BE49-F238E27FC236}">
                <a16:creationId xmlns:a16="http://schemas.microsoft.com/office/drawing/2014/main" id="{D0F9A28C-98F3-446D-B32D-900309A254B5}"/>
              </a:ext>
            </a:extLst>
          </p:cNvPr>
          <p:cNvSpPr/>
          <p:nvPr/>
        </p:nvSpPr>
        <p:spPr>
          <a:xfrm>
            <a:off x="7329056" y="4896359"/>
            <a:ext cx="2334490" cy="943331"/>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8">
            <a:extLst>
              <a:ext uri="{FF2B5EF4-FFF2-40B4-BE49-F238E27FC236}">
                <a16:creationId xmlns:a16="http://schemas.microsoft.com/office/drawing/2014/main" id="{14E0F461-C6AE-4EEB-AFCA-C120C9135215}"/>
              </a:ext>
            </a:extLst>
          </p:cNvPr>
          <p:cNvSpPr/>
          <p:nvPr/>
        </p:nvSpPr>
        <p:spPr>
          <a:xfrm>
            <a:off x="9722428" y="4611955"/>
            <a:ext cx="2313709" cy="687409"/>
          </a:xfrm>
          <a:prstGeom prst="rect">
            <a:avLst/>
          </a:prstGeom>
          <a:noFill/>
          <a:ln w="57150">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905925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Literature review</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3" name="Table 4">
            <a:extLst>
              <a:ext uri="{FF2B5EF4-FFF2-40B4-BE49-F238E27FC236}">
                <a16:creationId xmlns:a16="http://schemas.microsoft.com/office/drawing/2014/main" id="{4AA9BFB6-F39D-47BE-8E91-CC1A75D6DC64}"/>
              </a:ext>
            </a:extLst>
          </p:cNvPr>
          <p:cNvGraphicFramePr>
            <a:graphicFrameLocks noGrp="1"/>
          </p:cNvGraphicFramePr>
          <p:nvPr>
            <p:extLst>
              <p:ext uri="{D42A27DB-BD31-4B8C-83A1-F6EECF244321}">
                <p14:modId xmlns:p14="http://schemas.microsoft.com/office/powerpoint/2010/main" val="3758615930"/>
              </p:ext>
            </p:extLst>
          </p:nvPr>
        </p:nvGraphicFramePr>
        <p:xfrm>
          <a:off x="129885" y="1336273"/>
          <a:ext cx="11932230" cy="5394960"/>
        </p:xfrm>
        <a:graphic>
          <a:graphicData uri="http://schemas.openxmlformats.org/drawingml/2006/table">
            <a:tbl>
              <a:tblPr firstRow="1" bandRow="1">
                <a:tableStyleId>{073A0DAA-6AF3-43AB-8588-CEC1D06C72B9}</a:tableStyleId>
              </a:tblPr>
              <a:tblGrid>
                <a:gridCol w="2386446">
                  <a:extLst>
                    <a:ext uri="{9D8B030D-6E8A-4147-A177-3AD203B41FA5}">
                      <a16:colId xmlns:a16="http://schemas.microsoft.com/office/drawing/2014/main" val="1170089107"/>
                    </a:ext>
                  </a:extLst>
                </a:gridCol>
                <a:gridCol w="820006">
                  <a:extLst>
                    <a:ext uri="{9D8B030D-6E8A-4147-A177-3AD203B41FA5}">
                      <a16:colId xmlns:a16="http://schemas.microsoft.com/office/drawing/2014/main" val="2427576032"/>
                    </a:ext>
                  </a:extLst>
                </a:gridCol>
                <a:gridCol w="3952886">
                  <a:extLst>
                    <a:ext uri="{9D8B030D-6E8A-4147-A177-3AD203B41FA5}">
                      <a16:colId xmlns:a16="http://schemas.microsoft.com/office/drawing/2014/main" val="3365059071"/>
                    </a:ext>
                  </a:extLst>
                </a:gridCol>
                <a:gridCol w="2386446">
                  <a:extLst>
                    <a:ext uri="{9D8B030D-6E8A-4147-A177-3AD203B41FA5}">
                      <a16:colId xmlns:a16="http://schemas.microsoft.com/office/drawing/2014/main" val="4247211305"/>
                    </a:ext>
                  </a:extLst>
                </a:gridCol>
                <a:gridCol w="2386446">
                  <a:extLst>
                    <a:ext uri="{9D8B030D-6E8A-4147-A177-3AD203B41FA5}">
                      <a16:colId xmlns:a16="http://schemas.microsoft.com/office/drawing/2014/main" val="3953920710"/>
                    </a:ext>
                  </a:extLst>
                </a:gridCol>
              </a:tblGrid>
              <a:tr h="749401">
                <a:tc>
                  <a:txBody>
                    <a:bodyPr/>
                    <a:lstStyle/>
                    <a:p>
                      <a:r>
                        <a:rPr lang="en-MY" sz="2400" dirty="0">
                          <a:solidFill>
                            <a:schemeClr val="bg1"/>
                          </a:solidFill>
                        </a:rPr>
                        <a:t>Author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Year</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Key Findings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Relates to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Differences from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extLst>
                  <a:ext uri="{0D108BD9-81ED-4DB2-BD59-A6C34878D82A}">
                    <a16:rowId xmlns:a16="http://schemas.microsoft.com/office/drawing/2014/main" val="2590425483"/>
                  </a:ext>
                </a:extLst>
              </a:tr>
              <a:tr h="3330669">
                <a:tc>
                  <a:txBody>
                    <a:bodyPr/>
                    <a:lstStyle/>
                    <a:p>
                      <a:pPr rtl="0"/>
                      <a:r>
                        <a:rPr lang="de-DE" sz="1800" b="0" i="0" u="none" strike="noStrike" kern="1200" dirty="0">
                          <a:solidFill>
                            <a:schemeClr val="dk1"/>
                          </a:solidFill>
                          <a:effectLst/>
                          <a:latin typeface="Arial" panose="020B0604020202020204" pitchFamily="34" charset="0"/>
                          <a:ea typeface="+mn-ea"/>
                          <a:cs typeface="Arial" panose="020B0604020202020204" pitchFamily="34" charset="0"/>
                        </a:rPr>
                        <a:t>Najmeh Rabanipour et.al </a:t>
                      </a:r>
                    </a:p>
                    <a:p>
                      <a:pPr rtl="0"/>
                      <a:endParaRPr lang="de-DE"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de-DE" sz="1800" b="0" i="0" u="none" strike="noStrike" kern="1200" dirty="0">
                          <a:solidFill>
                            <a:schemeClr val="dk1"/>
                          </a:solidFill>
                          <a:effectLst/>
                          <a:latin typeface="Arial" panose="020B0604020202020204" pitchFamily="34" charset="0"/>
                          <a:ea typeface="+mn-ea"/>
                          <a:cs typeface="Arial" panose="020B0604020202020204" pitchFamily="34" charset="0"/>
                        </a:rPr>
                        <a:t>(Iran ~ Isfahan Steal company)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r>
                        <a:rPr lang="en-MY" dirty="0">
                          <a:latin typeface="Arial" panose="020B0604020202020204" pitchFamily="34" charset="0"/>
                          <a:cs typeface="Arial" panose="020B0604020202020204" pitchFamily="34" charset="0"/>
                        </a:rPr>
                        <a:t>2018</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This study showed a significant association between mental health and Quality of life (People with good mental health status had higher quality of life (P&lt;0.0001))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The results showed that abnormal mental health is the most important factor for low QoL among all studied QoL's determinants.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Abnormal mental health (depression, anxiety, stress) causes negative feelings on person’s life which in turn influences the QoL.</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Investigates the relationship between mental health and quality of life. .</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size of 3,063 industrial employees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Quality of life is assessed through EQ-5D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Study conducted among industrial employees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9337356"/>
                  </a:ext>
                </a:extLst>
              </a:tr>
              <a:tr h="333067">
                <a:tc>
                  <a:txBody>
                    <a:bodyPr/>
                    <a:lstStyle/>
                    <a:p>
                      <a:endParaRPr lang="en-MY"/>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8753025"/>
                  </a:ext>
                </a:extLst>
              </a:tr>
            </a:tbl>
          </a:graphicData>
        </a:graphic>
      </p:graphicFrame>
      <p:sp>
        <p:nvSpPr>
          <p:cNvPr id="8" name="Rectangle 7">
            <a:extLst>
              <a:ext uri="{FF2B5EF4-FFF2-40B4-BE49-F238E27FC236}">
                <a16:creationId xmlns:a16="http://schemas.microsoft.com/office/drawing/2014/main" id="{835A0E28-C36C-4698-84B0-759F63107F92}"/>
              </a:ext>
            </a:extLst>
          </p:cNvPr>
          <p:cNvSpPr/>
          <p:nvPr/>
        </p:nvSpPr>
        <p:spPr>
          <a:xfrm>
            <a:off x="3366655" y="2194948"/>
            <a:ext cx="3896590" cy="1483434"/>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8">
            <a:extLst>
              <a:ext uri="{FF2B5EF4-FFF2-40B4-BE49-F238E27FC236}">
                <a16:creationId xmlns:a16="http://schemas.microsoft.com/office/drawing/2014/main" id="{40F2B1C4-51AF-4B6E-9CDA-04C972E0C52E}"/>
              </a:ext>
            </a:extLst>
          </p:cNvPr>
          <p:cNvSpPr/>
          <p:nvPr/>
        </p:nvSpPr>
        <p:spPr>
          <a:xfrm>
            <a:off x="9701647" y="4085707"/>
            <a:ext cx="2334490" cy="933101"/>
          </a:xfrm>
          <a:prstGeom prst="rect">
            <a:avLst/>
          </a:prstGeom>
          <a:noFill/>
          <a:ln w="57150">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F16FB3B1-02EC-468A-B4D1-84ACC6683123}"/>
              </a:ext>
            </a:extLst>
          </p:cNvPr>
          <p:cNvSpPr/>
          <p:nvPr/>
        </p:nvSpPr>
        <p:spPr>
          <a:xfrm>
            <a:off x="7308274" y="2190568"/>
            <a:ext cx="2334490" cy="1165695"/>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6" name="Rectangle 15">
            <a:extLst>
              <a:ext uri="{FF2B5EF4-FFF2-40B4-BE49-F238E27FC236}">
                <a16:creationId xmlns:a16="http://schemas.microsoft.com/office/drawing/2014/main" id="{79420179-9B77-4005-810E-621EE8650643}"/>
              </a:ext>
            </a:extLst>
          </p:cNvPr>
          <p:cNvSpPr/>
          <p:nvPr/>
        </p:nvSpPr>
        <p:spPr>
          <a:xfrm>
            <a:off x="9685194" y="2975959"/>
            <a:ext cx="2334490" cy="933101"/>
          </a:xfrm>
          <a:prstGeom prst="rect">
            <a:avLst/>
          </a:prstGeom>
          <a:noFill/>
          <a:ln w="57150">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353314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9"/>
                                        </p:tgtEl>
                                      </p:cBhvr>
                                    </p:animEffect>
                                    <p:set>
                                      <p:cBhvr>
                                        <p:cTn id="3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6" grpId="0" animBg="1"/>
      <p:bldP spid="16" grpId="1"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Literature review</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3" name="Table 4">
            <a:extLst>
              <a:ext uri="{FF2B5EF4-FFF2-40B4-BE49-F238E27FC236}">
                <a16:creationId xmlns:a16="http://schemas.microsoft.com/office/drawing/2014/main" id="{4AA9BFB6-F39D-47BE-8E91-CC1A75D6DC64}"/>
              </a:ext>
            </a:extLst>
          </p:cNvPr>
          <p:cNvGraphicFramePr>
            <a:graphicFrameLocks noGrp="1"/>
          </p:cNvGraphicFramePr>
          <p:nvPr>
            <p:extLst>
              <p:ext uri="{D42A27DB-BD31-4B8C-83A1-F6EECF244321}">
                <p14:modId xmlns:p14="http://schemas.microsoft.com/office/powerpoint/2010/main" val="2001297105"/>
              </p:ext>
            </p:extLst>
          </p:nvPr>
        </p:nvGraphicFramePr>
        <p:xfrm>
          <a:off x="129885" y="1336273"/>
          <a:ext cx="11932230" cy="4447516"/>
        </p:xfrm>
        <a:graphic>
          <a:graphicData uri="http://schemas.openxmlformats.org/drawingml/2006/table">
            <a:tbl>
              <a:tblPr firstRow="1" bandRow="1">
                <a:tableStyleId>{073A0DAA-6AF3-43AB-8588-CEC1D06C72B9}</a:tableStyleId>
              </a:tblPr>
              <a:tblGrid>
                <a:gridCol w="2386446">
                  <a:extLst>
                    <a:ext uri="{9D8B030D-6E8A-4147-A177-3AD203B41FA5}">
                      <a16:colId xmlns:a16="http://schemas.microsoft.com/office/drawing/2014/main" val="1170089107"/>
                    </a:ext>
                  </a:extLst>
                </a:gridCol>
                <a:gridCol w="820006">
                  <a:extLst>
                    <a:ext uri="{9D8B030D-6E8A-4147-A177-3AD203B41FA5}">
                      <a16:colId xmlns:a16="http://schemas.microsoft.com/office/drawing/2014/main" val="2427576032"/>
                    </a:ext>
                  </a:extLst>
                </a:gridCol>
                <a:gridCol w="3952886">
                  <a:extLst>
                    <a:ext uri="{9D8B030D-6E8A-4147-A177-3AD203B41FA5}">
                      <a16:colId xmlns:a16="http://schemas.microsoft.com/office/drawing/2014/main" val="3365059071"/>
                    </a:ext>
                  </a:extLst>
                </a:gridCol>
                <a:gridCol w="2386446">
                  <a:extLst>
                    <a:ext uri="{9D8B030D-6E8A-4147-A177-3AD203B41FA5}">
                      <a16:colId xmlns:a16="http://schemas.microsoft.com/office/drawing/2014/main" val="4247211305"/>
                    </a:ext>
                  </a:extLst>
                </a:gridCol>
                <a:gridCol w="2386446">
                  <a:extLst>
                    <a:ext uri="{9D8B030D-6E8A-4147-A177-3AD203B41FA5}">
                      <a16:colId xmlns:a16="http://schemas.microsoft.com/office/drawing/2014/main" val="3953920710"/>
                    </a:ext>
                  </a:extLst>
                </a:gridCol>
              </a:tblGrid>
              <a:tr h="552374">
                <a:tc>
                  <a:txBody>
                    <a:bodyPr/>
                    <a:lstStyle/>
                    <a:p>
                      <a:r>
                        <a:rPr lang="en-MY" sz="2400" dirty="0">
                          <a:solidFill>
                            <a:schemeClr val="bg1"/>
                          </a:solidFill>
                        </a:rPr>
                        <a:t>Author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Year</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Key Findings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Relates to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Differences from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extLst>
                  <a:ext uri="{0D108BD9-81ED-4DB2-BD59-A6C34878D82A}">
                    <a16:rowId xmlns:a16="http://schemas.microsoft.com/office/drawing/2014/main" val="2590425483"/>
                  </a:ext>
                </a:extLst>
              </a:tr>
              <a:tr h="2313761">
                <a:tc>
                  <a:txBody>
                    <a:bodyPr/>
                    <a:lstStyle/>
                    <a:p>
                      <a:pPr rtl="0"/>
                      <a:r>
                        <a:rPr lang="en-MY" sz="1800" b="0" i="0" u="none" strike="noStrike" kern="1200" dirty="0" err="1">
                          <a:solidFill>
                            <a:schemeClr val="dk1"/>
                          </a:solidFill>
                          <a:effectLst/>
                          <a:latin typeface="Arial" panose="020B0604020202020204" pitchFamily="34" charset="0"/>
                          <a:ea typeface="+mn-ea"/>
                          <a:cs typeface="Arial" panose="020B0604020202020204" pitchFamily="34" charset="0"/>
                        </a:rPr>
                        <a:t>Nicoly</a:t>
                      </a: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 Machado </a:t>
                      </a:r>
                      <a:r>
                        <a:rPr lang="en-MY" sz="1800" b="0" i="0" u="none" strike="noStrike" kern="1200" dirty="0" err="1">
                          <a:solidFill>
                            <a:schemeClr val="dk1"/>
                          </a:solidFill>
                          <a:effectLst/>
                          <a:latin typeface="Arial" panose="020B0604020202020204" pitchFamily="34" charset="0"/>
                          <a:ea typeface="+mn-ea"/>
                          <a:cs typeface="Arial" panose="020B0604020202020204" pitchFamily="34" charset="0"/>
                        </a:rPr>
                        <a:t>Maciel</a:t>
                      </a: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 et al</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(study in Brazil)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r>
                        <a:rPr lang="en-MY" dirty="0">
                          <a:latin typeface="Arial" panose="020B0604020202020204" pitchFamily="34" charset="0"/>
                          <a:cs typeface="Arial" panose="020B0604020202020204" pitchFamily="34" charset="0"/>
                        </a:rPr>
                        <a:t>2018</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QOL is directly related to SES, in that QOL is higher in families with higher SES.</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Demographics affect QOL (older age, women for instance associated with  low QOL)</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Most participants were experiencing low QOL, both mentally and physically.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Compares QOL, </a:t>
                      </a:r>
                      <a:r>
                        <a:rPr lang="en-MY" sz="1800" b="0" i="0" u="none" strike="noStrike" kern="1200" dirty="0" err="1">
                          <a:solidFill>
                            <a:schemeClr val="dk1"/>
                          </a:solidFill>
                          <a:effectLst/>
                          <a:latin typeface="Arial" panose="020B0604020202020204" pitchFamily="34" charset="0"/>
                          <a:ea typeface="+mn-ea"/>
                          <a:cs typeface="Arial" panose="020B0604020202020204" pitchFamily="34" charset="0"/>
                        </a:rPr>
                        <a:t>sociodemographics</a:t>
                      </a: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 and mental health</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size 600 people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Sample &gt;20 years old</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Uses item short-form Health Survey (SF-36)</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9337356"/>
                  </a:ext>
                </a:extLst>
              </a:tr>
              <a:tr h="515596">
                <a:tc>
                  <a:txBody>
                    <a:bodyPr/>
                    <a:lstStyle/>
                    <a:p>
                      <a:endParaRPr lang="en-MY"/>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8753025"/>
                  </a:ext>
                </a:extLst>
              </a:tr>
            </a:tbl>
          </a:graphicData>
        </a:graphic>
      </p:graphicFrame>
    </p:spTree>
    <p:extLst>
      <p:ext uri="{BB962C8B-B14F-4D97-AF65-F5344CB8AC3E}">
        <p14:creationId xmlns:p14="http://schemas.microsoft.com/office/powerpoint/2010/main" val="1901881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Literature review</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3" name="Table 4">
            <a:extLst>
              <a:ext uri="{FF2B5EF4-FFF2-40B4-BE49-F238E27FC236}">
                <a16:creationId xmlns:a16="http://schemas.microsoft.com/office/drawing/2014/main" id="{4AA9BFB6-F39D-47BE-8E91-CC1A75D6DC64}"/>
              </a:ext>
            </a:extLst>
          </p:cNvPr>
          <p:cNvGraphicFramePr>
            <a:graphicFrameLocks noGrp="1"/>
          </p:cNvGraphicFramePr>
          <p:nvPr>
            <p:extLst>
              <p:ext uri="{D42A27DB-BD31-4B8C-83A1-F6EECF244321}">
                <p14:modId xmlns:p14="http://schemas.microsoft.com/office/powerpoint/2010/main" val="3236031668"/>
              </p:ext>
            </p:extLst>
          </p:nvPr>
        </p:nvGraphicFramePr>
        <p:xfrm>
          <a:off x="129885" y="1336273"/>
          <a:ext cx="11932230" cy="5394960"/>
        </p:xfrm>
        <a:graphic>
          <a:graphicData uri="http://schemas.openxmlformats.org/drawingml/2006/table">
            <a:tbl>
              <a:tblPr firstRow="1" bandRow="1">
                <a:tableStyleId>{073A0DAA-6AF3-43AB-8588-CEC1D06C72B9}</a:tableStyleId>
              </a:tblPr>
              <a:tblGrid>
                <a:gridCol w="2386446">
                  <a:extLst>
                    <a:ext uri="{9D8B030D-6E8A-4147-A177-3AD203B41FA5}">
                      <a16:colId xmlns:a16="http://schemas.microsoft.com/office/drawing/2014/main" val="1170089107"/>
                    </a:ext>
                  </a:extLst>
                </a:gridCol>
                <a:gridCol w="820006">
                  <a:extLst>
                    <a:ext uri="{9D8B030D-6E8A-4147-A177-3AD203B41FA5}">
                      <a16:colId xmlns:a16="http://schemas.microsoft.com/office/drawing/2014/main" val="2427576032"/>
                    </a:ext>
                  </a:extLst>
                </a:gridCol>
                <a:gridCol w="3952886">
                  <a:extLst>
                    <a:ext uri="{9D8B030D-6E8A-4147-A177-3AD203B41FA5}">
                      <a16:colId xmlns:a16="http://schemas.microsoft.com/office/drawing/2014/main" val="3365059071"/>
                    </a:ext>
                  </a:extLst>
                </a:gridCol>
                <a:gridCol w="2386446">
                  <a:extLst>
                    <a:ext uri="{9D8B030D-6E8A-4147-A177-3AD203B41FA5}">
                      <a16:colId xmlns:a16="http://schemas.microsoft.com/office/drawing/2014/main" val="4247211305"/>
                    </a:ext>
                  </a:extLst>
                </a:gridCol>
                <a:gridCol w="2386446">
                  <a:extLst>
                    <a:ext uri="{9D8B030D-6E8A-4147-A177-3AD203B41FA5}">
                      <a16:colId xmlns:a16="http://schemas.microsoft.com/office/drawing/2014/main" val="3953920710"/>
                    </a:ext>
                  </a:extLst>
                </a:gridCol>
              </a:tblGrid>
              <a:tr h="749401">
                <a:tc>
                  <a:txBody>
                    <a:bodyPr/>
                    <a:lstStyle/>
                    <a:p>
                      <a:r>
                        <a:rPr lang="en-MY" sz="2400" dirty="0">
                          <a:solidFill>
                            <a:schemeClr val="bg1"/>
                          </a:solidFill>
                        </a:rPr>
                        <a:t>Author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Year</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Key Findings</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Relates to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tc>
                  <a:txBody>
                    <a:bodyPr/>
                    <a:lstStyle/>
                    <a:p>
                      <a:r>
                        <a:rPr lang="en-MY" sz="2400" dirty="0">
                          <a:solidFill>
                            <a:schemeClr val="bg1"/>
                          </a:solidFill>
                        </a:rPr>
                        <a:t>Differences from this study</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09B20"/>
                    </a:solidFill>
                  </a:tcPr>
                </a:tc>
                <a:extLst>
                  <a:ext uri="{0D108BD9-81ED-4DB2-BD59-A6C34878D82A}">
                    <a16:rowId xmlns:a16="http://schemas.microsoft.com/office/drawing/2014/main" val="2590425483"/>
                  </a:ext>
                </a:extLst>
              </a:tr>
              <a:tr h="3330669">
                <a:tc>
                  <a:txBody>
                    <a:bodyPr/>
                    <a:lstStyle/>
                    <a:p>
                      <a:pPr rtl="0"/>
                      <a:r>
                        <a:rPr lang="de-DE" sz="1800" b="0" i="0" u="none" strike="noStrike" kern="1200" dirty="0">
                          <a:solidFill>
                            <a:schemeClr val="dk1"/>
                          </a:solidFill>
                          <a:effectLst/>
                          <a:latin typeface="Arial" panose="020B0604020202020204" pitchFamily="34" charset="0"/>
                          <a:ea typeface="+mn-ea"/>
                          <a:cs typeface="Arial" panose="020B0604020202020204" pitchFamily="34" charset="0"/>
                        </a:rPr>
                        <a:t>Anna Leiler et.al </a:t>
                      </a:r>
                    </a:p>
                    <a:p>
                      <a:pPr rtl="0"/>
                      <a:endParaRPr lang="de-DE"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de-DE" sz="1800" b="0" i="0" u="none" strike="noStrike" kern="1200" dirty="0">
                          <a:solidFill>
                            <a:schemeClr val="dk1"/>
                          </a:solidFill>
                          <a:effectLst/>
                          <a:latin typeface="Arial" panose="020B0604020202020204" pitchFamily="34" charset="0"/>
                          <a:ea typeface="+mn-ea"/>
                          <a:cs typeface="Arial" panose="020B0604020202020204" pitchFamily="34" charset="0"/>
                        </a:rPr>
                        <a:t>(Sweden ~ Asylum seekers and Refugees)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r>
                        <a:rPr lang="en-MY" dirty="0">
                          <a:latin typeface="Arial" panose="020B0604020202020204" pitchFamily="34" charset="0"/>
                          <a:cs typeface="Arial" panose="020B0604020202020204" pitchFamily="34" charset="0"/>
                        </a:rPr>
                        <a:t>2019</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Individual (n=510) whom showed significantly high level of psychological distress and rates their quality of life as low.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56-58.4% of the total sample were having clinically significant mental health issue rated the QOL below normal range.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Strongest association was found between the degree of depression and Quality of life. </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Association between the psychological distress and quality of life. </a:t>
                      </a:r>
                    </a:p>
                    <a:p>
                      <a:pPr rtl="0"/>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Quality of life were assessed by WHOQOL-BREF questionnaire. </a:t>
                      </a:r>
                    </a:p>
                    <a:p>
                      <a:pPr rtl="0"/>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a:t>
                      </a:r>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Done in among asylum seekers and refugees.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Mental health separated into Anxiety, Depression and PTSD.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800" b="0" i="0" u="none" strike="noStrike" kern="1200" dirty="0">
                          <a:solidFill>
                            <a:schemeClr val="dk1"/>
                          </a:solidFill>
                          <a:effectLst/>
                          <a:latin typeface="Arial" panose="020B0604020202020204" pitchFamily="34" charset="0"/>
                          <a:ea typeface="+mn-ea"/>
                          <a:cs typeface="Arial" panose="020B0604020202020204" pitchFamily="34" charset="0"/>
                        </a:rPr>
                        <a:t>The questionnaires were instead PHQ-9, GAD-7 and PC-PTSD instead of 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80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9337356"/>
                  </a:ext>
                </a:extLst>
              </a:tr>
              <a:tr h="333067">
                <a:tc>
                  <a:txBody>
                    <a:bodyPr/>
                    <a:lstStyle/>
                    <a:p>
                      <a:endParaRPr lang="en-MY"/>
                    </a:p>
                  </a:txBody>
                  <a:tcPr>
                    <a:lnL w="28575" cap="flat" cmpd="sng" algn="ctr">
                      <a:solidFill>
                        <a:schemeClr val="tx1"/>
                      </a:solidFill>
                      <a:prstDash val="solid"/>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lgDash"/>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tc>
                  <a:txBody>
                    <a:bodyPr/>
                    <a:lstStyle/>
                    <a:p>
                      <a:endParaRPr lang="en-MY" dirty="0"/>
                    </a:p>
                  </a:txBody>
                  <a:tcPr>
                    <a:lnL w="28575" cap="flat" cmpd="sng" algn="ctr">
                      <a:solidFill>
                        <a:schemeClr val="tx1"/>
                      </a:solidFill>
                      <a:prstDash val="lgDash"/>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8753025"/>
                  </a:ext>
                </a:extLst>
              </a:tr>
            </a:tbl>
          </a:graphicData>
        </a:graphic>
      </p:graphicFrame>
    </p:spTree>
    <p:extLst>
      <p:ext uri="{BB962C8B-B14F-4D97-AF65-F5344CB8AC3E}">
        <p14:creationId xmlns:p14="http://schemas.microsoft.com/office/powerpoint/2010/main" val="4083647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Methodology</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18" name="Group 17">
            <a:extLst>
              <a:ext uri="{FF2B5EF4-FFF2-40B4-BE49-F238E27FC236}">
                <a16:creationId xmlns:a16="http://schemas.microsoft.com/office/drawing/2014/main" id="{85DC82D7-6FC9-428E-8258-63188BAC4F55}"/>
              </a:ext>
            </a:extLst>
          </p:cNvPr>
          <p:cNvGrpSpPr/>
          <p:nvPr/>
        </p:nvGrpSpPr>
        <p:grpSpPr>
          <a:xfrm>
            <a:off x="231494" y="2028069"/>
            <a:ext cx="11354766" cy="1732604"/>
            <a:chOff x="231494" y="2028069"/>
            <a:chExt cx="11354766" cy="1732604"/>
          </a:xfrm>
        </p:grpSpPr>
        <p:sp>
          <p:nvSpPr>
            <p:cNvPr id="3" name="Rectangle 2">
              <a:extLst>
                <a:ext uri="{FF2B5EF4-FFF2-40B4-BE49-F238E27FC236}">
                  <a16:creationId xmlns:a16="http://schemas.microsoft.com/office/drawing/2014/main" id="{23FA043D-6FBC-47C7-873C-7CF8679CCFCD}"/>
                </a:ext>
              </a:extLst>
            </p:cNvPr>
            <p:cNvSpPr/>
            <p:nvPr/>
          </p:nvSpPr>
          <p:spPr>
            <a:xfrm>
              <a:off x="231494" y="2028069"/>
              <a:ext cx="4787315" cy="601196"/>
            </a:xfrm>
            <a:prstGeom prst="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000" b="1" dirty="0"/>
                <a:t>Study design and population</a:t>
              </a:r>
            </a:p>
          </p:txBody>
        </p:sp>
        <p:sp>
          <p:nvSpPr>
            <p:cNvPr id="8" name="Rectangle 7">
              <a:extLst>
                <a:ext uri="{FF2B5EF4-FFF2-40B4-BE49-F238E27FC236}">
                  <a16:creationId xmlns:a16="http://schemas.microsoft.com/office/drawing/2014/main" id="{8CEA48C0-F298-4F15-84F1-9EAB90FEEE96}"/>
                </a:ext>
              </a:extLst>
            </p:cNvPr>
            <p:cNvSpPr/>
            <p:nvPr/>
          </p:nvSpPr>
          <p:spPr>
            <a:xfrm>
              <a:off x="231494" y="2745010"/>
              <a:ext cx="11354766" cy="1015663"/>
            </a:xfrm>
            <a:prstGeom prst="rect">
              <a:avLst/>
            </a:prstGeom>
          </p:spPr>
          <p:txBody>
            <a:bodyPr wrap="square">
              <a:spAutoFit/>
            </a:bodyPr>
            <a:lstStyle/>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Cross-sectional study among residents in PPR Seri Pantai</a:t>
              </a: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Adults (18 years and above)</a:t>
              </a:r>
            </a:p>
          </p:txBody>
        </p:sp>
      </p:grpSp>
      <p:grpSp>
        <p:nvGrpSpPr>
          <p:cNvPr id="17" name="Group 16">
            <a:extLst>
              <a:ext uri="{FF2B5EF4-FFF2-40B4-BE49-F238E27FC236}">
                <a16:creationId xmlns:a16="http://schemas.microsoft.com/office/drawing/2014/main" id="{62659A13-E941-4187-8EBE-D207C2C7ABC2}"/>
              </a:ext>
            </a:extLst>
          </p:cNvPr>
          <p:cNvGrpSpPr/>
          <p:nvPr/>
        </p:nvGrpSpPr>
        <p:grpSpPr>
          <a:xfrm>
            <a:off x="231493" y="4212968"/>
            <a:ext cx="11804643" cy="2194269"/>
            <a:chOff x="231493" y="4212968"/>
            <a:chExt cx="11804643" cy="2194269"/>
          </a:xfrm>
        </p:grpSpPr>
        <p:sp>
          <p:nvSpPr>
            <p:cNvPr id="9" name="Rectangle 8">
              <a:extLst>
                <a:ext uri="{FF2B5EF4-FFF2-40B4-BE49-F238E27FC236}">
                  <a16:creationId xmlns:a16="http://schemas.microsoft.com/office/drawing/2014/main" id="{2F6298AB-70BF-477F-8C00-53F3FAE75527}"/>
                </a:ext>
              </a:extLst>
            </p:cNvPr>
            <p:cNvSpPr/>
            <p:nvPr/>
          </p:nvSpPr>
          <p:spPr>
            <a:xfrm>
              <a:off x="231495" y="4212968"/>
              <a:ext cx="4860050" cy="601196"/>
            </a:xfrm>
            <a:prstGeom prst="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000" b="1" dirty="0"/>
                <a:t>Sampling and data collection</a:t>
              </a:r>
            </a:p>
          </p:txBody>
        </p:sp>
        <p:sp>
          <p:nvSpPr>
            <p:cNvPr id="10" name="Rectangle 9">
              <a:extLst>
                <a:ext uri="{FF2B5EF4-FFF2-40B4-BE49-F238E27FC236}">
                  <a16:creationId xmlns:a16="http://schemas.microsoft.com/office/drawing/2014/main" id="{74E91FF5-320F-42D4-A700-8CEF760F2842}"/>
                </a:ext>
              </a:extLst>
            </p:cNvPr>
            <p:cNvSpPr/>
            <p:nvPr/>
          </p:nvSpPr>
          <p:spPr>
            <a:xfrm>
              <a:off x="231493" y="4929909"/>
              <a:ext cx="11804643" cy="1477328"/>
            </a:xfrm>
            <a:prstGeom prst="rect">
              <a:avLst/>
            </a:prstGeom>
          </p:spPr>
          <p:txBody>
            <a:bodyPr wrap="square">
              <a:spAutoFit/>
            </a:bodyPr>
            <a:lstStyle/>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Sampling frame </a:t>
              </a:r>
              <a:r>
                <a:rPr lang="en-MY" sz="3000" dirty="0">
                  <a:latin typeface="Arial" panose="020B0604020202020204" pitchFamily="34" charset="0"/>
                  <a:cs typeface="Arial" panose="020B0604020202020204" pitchFamily="34" charset="0"/>
                  <a:sym typeface="Wingdings" panose="05000000000000000000" pitchFamily="2" charset="2"/>
                </a:rPr>
                <a:t> apartment blocks 100 &amp; 102</a:t>
              </a: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sym typeface="Wingdings" panose="05000000000000000000" pitchFamily="2" charset="2"/>
                </a:rPr>
                <a:t>Sampling method  Convenience sampling</a:t>
              </a: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sym typeface="Wingdings" panose="05000000000000000000" pitchFamily="2" charset="2"/>
                </a:rPr>
                <a:t>Sample size  107 respondents</a:t>
              </a:r>
              <a:endParaRPr lang="en-MY" sz="3000" dirty="0">
                <a:latin typeface="Arial" panose="020B0604020202020204" pitchFamily="34" charset="0"/>
                <a:cs typeface="Arial" panose="020B0604020202020204" pitchFamily="34" charset="0"/>
              </a:endParaRPr>
            </a:p>
          </p:txBody>
        </p:sp>
      </p:grpSp>
      <p:pic>
        <p:nvPicPr>
          <p:cNvPr id="12" name="Picture 11" descr="A tall building&#10;&#10;Description automatically generated">
            <a:extLst>
              <a:ext uri="{FF2B5EF4-FFF2-40B4-BE49-F238E27FC236}">
                <a16:creationId xmlns:a16="http://schemas.microsoft.com/office/drawing/2014/main" id="{739BE031-1E18-4DA2-B88E-BA39053696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3626" y="4212968"/>
            <a:ext cx="2426879" cy="2443387"/>
          </a:xfrm>
          <a:prstGeom prst="rect">
            <a:avLst/>
          </a:prstGeom>
        </p:spPr>
      </p:pic>
    </p:spTree>
    <p:extLst>
      <p:ext uri="{BB962C8B-B14F-4D97-AF65-F5344CB8AC3E}">
        <p14:creationId xmlns:p14="http://schemas.microsoft.com/office/powerpoint/2010/main" val="94493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Methodology</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14" name="Group 13">
            <a:extLst>
              <a:ext uri="{FF2B5EF4-FFF2-40B4-BE49-F238E27FC236}">
                <a16:creationId xmlns:a16="http://schemas.microsoft.com/office/drawing/2014/main" id="{6B81FE75-7EB6-4CD2-8AFA-91A643D9E809}"/>
              </a:ext>
            </a:extLst>
          </p:cNvPr>
          <p:cNvGrpSpPr/>
          <p:nvPr/>
        </p:nvGrpSpPr>
        <p:grpSpPr>
          <a:xfrm>
            <a:off x="231494" y="1562582"/>
            <a:ext cx="11354766" cy="3117598"/>
            <a:chOff x="231494" y="1562582"/>
            <a:chExt cx="11354766" cy="3117598"/>
          </a:xfrm>
        </p:grpSpPr>
        <p:sp>
          <p:nvSpPr>
            <p:cNvPr id="3" name="Rectangle 2">
              <a:extLst>
                <a:ext uri="{FF2B5EF4-FFF2-40B4-BE49-F238E27FC236}">
                  <a16:creationId xmlns:a16="http://schemas.microsoft.com/office/drawing/2014/main" id="{23FA043D-6FBC-47C7-873C-7CF8679CCFCD}"/>
                </a:ext>
              </a:extLst>
            </p:cNvPr>
            <p:cNvSpPr/>
            <p:nvPr/>
          </p:nvSpPr>
          <p:spPr>
            <a:xfrm>
              <a:off x="231495" y="1562582"/>
              <a:ext cx="3623532" cy="601196"/>
            </a:xfrm>
            <a:prstGeom prst="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000" b="1" dirty="0">
                  <a:latin typeface="Arial" panose="020B0604020202020204" pitchFamily="34" charset="0"/>
                  <a:cs typeface="Arial" panose="020B0604020202020204" pitchFamily="34" charset="0"/>
                </a:rPr>
                <a:t>Study instruments</a:t>
              </a:r>
            </a:p>
          </p:txBody>
        </p:sp>
        <p:sp>
          <p:nvSpPr>
            <p:cNvPr id="8" name="Rectangle 7">
              <a:extLst>
                <a:ext uri="{FF2B5EF4-FFF2-40B4-BE49-F238E27FC236}">
                  <a16:creationId xmlns:a16="http://schemas.microsoft.com/office/drawing/2014/main" id="{8CEA48C0-F298-4F15-84F1-9EAB90FEEE96}"/>
                </a:ext>
              </a:extLst>
            </p:cNvPr>
            <p:cNvSpPr/>
            <p:nvPr/>
          </p:nvSpPr>
          <p:spPr>
            <a:xfrm>
              <a:off x="231494" y="2279523"/>
              <a:ext cx="11354766" cy="2400657"/>
            </a:xfrm>
            <a:prstGeom prst="rect">
              <a:avLst/>
            </a:prstGeom>
          </p:spPr>
          <p:txBody>
            <a:bodyPr wrap="square">
              <a:spAutoFit/>
            </a:bodyPr>
            <a:lstStyle/>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Validated Malay version of the World Health Organization Quality of Life – Brief (WHOQOL-BREF) questionnaire</a:t>
              </a:r>
            </a:p>
            <a:p>
              <a:endParaRPr lang="en-MY" sz="3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Validated Malay version of the Depression, Anxiety, Stress Scale – 21 Items (DASS-21)</a:t>
              </a:r>
            </a:p>
          </p:txBody>
        </p:sp>
      </p:grpSp>
    </p:spTree>
    <p:extLst>
      <p:ext uri="{BB962C8B-B14F-4D97-AF65-F5344CB8AC3E}">
        <p14:creationId xmlns:p14="http://schemas.microsoft.com/office/powerpoint/2010/main" val="248024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Methodology</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pic>
        <p:nvPicPr>
          <p:cNvPr id="9" name="Picture 8">
            <a:extLst>
              <a:ext uri="{FF2B5EF4-FFF2-40B4-BE49-F238E27FC236}">
                <a16:creationId xmlns:a16="http://schemas.microsoft.com/office/drawing/2014/main" id="{F7AEAE63-9C70-4880-AD39-7F023FECB21B}"/>
              </a:ext>
            </a:extLst>
          </p:cNvPr>
          <p:cNvPicPr>
            <a:picLocks noChangeAspect="1"/>
          </p:cNvPicPr>
          <p:nvPr/>
        </p:nvPicPr>
        <p:blipFill>
          <a:blip r:embed="rId4"/>
          <a:stretch>
            <a:fillRect/>
          </a:stretch>
        </p:blipFill>
        <p:spPr>
          <a:xfrm>
            <a:off x="6249481" y="1256451"/>
            <a:ext cx="5838611" cy="5487094"/>
          </a:xfrm>
          <a:prstGeom prst="rect">
            <a:avLst/>
          </a:prstGeom>
        </p:spPr>
      </p:pic>
      <p:grpSp>
        <p:nvGrpSpPr>
          <p:cNvPr id="50" name="Group 49">
            <a:extLst>
              <a:ext uri="{FF2B5EF4-FFF2-40B4-BE49-F238E27FC236}">
                <a16:creationId xmlns:a16="http://schemas.microsoft.com/office/drawing/2014/main" id="{EAF89789-58CC-4E0C-81B5-7BD828CAB603}"/>
              </a:ext>
            </a:extLst>
          </p:cNvPr>
          <p:cNvGrpSpPr/>
          <p:nvPr/>
        </p:nvGrpSpPr>
        <p:grpSpPr>
          <a:xfrm>
            <a:off x="117194" y="1502703"/>
            <a:ext cx="5978806" cy="5485801"/>
            <a:chOff x="117194" y="1502703"/>
            <a:chExt cx="5978806" cy="5485801"/>
          </a:xfrm>
        </p:grpSpPr>
        <p:sp>
          <p:nvSpPr>
            <p:cNvPr id="46" name="Rectangle 45">
              <a:extLst>
                <a:ext uri="{FF2B5EF4-FFF2-40B4-BE49-F238E27FC236}">
                  <a16:creationId xmlns:a16="http://schemas.microsoft.com/office/drawing/2014/main" id="{7D3D379E-BC38-4BA1-96A1-E1DBE47E58B9}"/>
                </a:ext>
              </a:extLst>
            </p:cNvPr>
            <p:cNvSpPr/>
            <p:nvPr/>
          </p:nvSpPr>
          <p:spPr>
            <a:xfrm>
              <a:off x="231495" y="1502703"/>
              <a:ext cx="3176723" cy="601196"/>
            </a:xfrm>
            <a:prstGeom prst="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000" b="1" dirty="0">
                  <a:latin typeface="Arial" panose="020B0604020202020204" pitchFamily="34" charset="0"/>
                  <a:cs typeface="Arial" panose="020B0604020202020204" pitchFamily="34" charset="0"/>
                </a:rPr>
                <a:t>WHOQOL-BREF</a:t>
              </a:r>
            </a:p>
          </p:txBody>
        </p:sp>
        <p:sp>
          <p:nvSpPr>
            <p:cNvPr id="47" name="Rectangle 46">
              <a:extLst>
                <a:ext uri="{FF2B5EF4-FFF2-40B4-BE49-F238E27FC236}">
                  <a16:creationId xmlns:a16="http://schemas.microsoft.com/office/drawing/2014/main" id="{0F700858-320B-406C-B841-419C6516B7E8}"/>
                </a:ext>
              </a:extLst>
            </p:cNvPr>
            <p:cNvSpPr/>
            <p:nvPr/>
          </p:nvSpPr>
          <p:spPr>
            <a:xfrm>
              <a:off x="117194" y="2279523"/>
              <a:ext cx="5978806" cy="4708981"/>
            </a:xfrm>
            <a:prstGeom prst="rect">
              <a:avLst/>
            </a:prstGeom>
          </p:spPr>
          <p:txBody>
            <a:bodyPr wrap="square">
              <a:spAutoFit/>
            </a:bodyPr>
            <a:lstStyle/>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Comprises 26 items of which 24 items are divided into four domains</a:t>
              </a:r>
            </a:p>
            <a:p>
              <a:pPr marL="457200" indent="-457200">
                <a:buFont typeface="Arial" panose="020B0604020202020204" pitchFamily="34" charset="0"/>
                <a:buChar char="•"/>
              </a:pPr>
              <a:endParaRPr lang="en-MY" sz="3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All items are rated on a 5 point Likert scale</a:t>
              </a:r>
            </a:p>
            <a:p>
              <a:pPr marL="457200" indent="-457200">
                <a:buFont typeface="Arial" panose="020B0604020202020204" pitchFamily="34" charset="0"/>
                <a:buChar char="•"/>
              </a:pPr>
              <a:endParaRPr lang="en-MY" sz="3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Total scores transformed to out of 100</a:t>
              </a:r>
            </a:p>
            <a:p>
              <a:pPr marL="457200" indent="-457200">
                <a:buFont typeface="Arial" panose="020B0604020202020204" pitchFamily="34" charset="0"/>
                <a:buChar char="•"/>
              </a:pPr>
              <a:endParaRPr lang="en-MY" sz="3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5125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Methodology</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pSp>
        <p:nvGrpSpPr>
          <p:cNvPr id="42" name="Group 41">
            <a:extLst>
              <a:ext uri="{FF2B5EF4-FFF2-40B4-BE49-F238E27FC236}">
                <a16:creationId xmlns:a16="http://schemas.microsoft.com/office/drawing/2014/main" id="{1ADFD252-EBEE-4BAC-AD36-0AD859EEF0B2}"/>
              </a:ext>
            </a:extLst>
          </p:cNvPr>
          <p:cNvGrpSpPr/>
          <p:nvPr/>
        </p:nvGrpSpPr>
        <p:grpSpPr>
          <a:xfrm>
            <a:off x="117194" y="1502703"/>
            <a:ext cx="5407423" cy="5485801"/>
            <a:chOff x="117194" y="1502703"/>
            <a:chExt cx="5407423" cy="5485801"/>
          </a:xfrm>
        </p:grpSpPr>
        <p:sp>
          <p:nvSpPr>
            <p:cNvPr id="33" name="Rectangle 32">
              <a:extLst>
                <a:ext uri="{FF2B5EF4-FFF2-40B4-BE49-F238E27FC236}">
                  <a16:creationId xmlns:a16="http://schemas.microsoft.com/office/drawing/2014/main" id="{BA9EA7A8-5C12-4468-92E3-C96ECBCC6821}"/>
                </a:ext>
              </a:extLst>
            </p:cNvPr>
            <p:cNvSpPr/>
            <p:nvPr/>
          </p:nvSpPr>
          <p:spPr>
            <a:xfrm>
              <a:off x="231496" y="1502703"/>
              <a:ext cx="1836296" cy="601196"/>
            </a:xfrm>
            <a:prstGeom prst="rect">
              <a:avLst/>
            </a:prstGeom>
            <a:solidFill>
              <a:srgbClr val="229A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MY" sz="3000" b="1" dirty="0">
                  <a:latin typeface="Arial" panose="020B0604020202020204" pitchFamily="34" charset="0"/>
                  <a:cs typeface="Arial" panose="020B0604020202020204" pitchFamily="34" charset="0"/>
                </a:rPr>
                <a:t>DASS-21</a:t>
              </a:r>
            </a:p>
          </p:txBody>
        </p:sp>
        <p:sp>
          <p:nvSpPr>
            <p:cNvPr id="36" name="Rectangle 35">
              <a:extLst>
                <a:ext uri="{FF2B5EF4-FFF2-40B4-BE49-F238E27FC236}">
                  <a16:creationId xmlns:a16="http://schemas.microsoft.com/office/drawing/2014/main" id="{E6383CCA-FF19-4F52-A7DF-842F8A904B46}"/>
                </a:ext>
              </a:extLst>
            </p:cNvPr>
            <p:cNvSpPr/>
            <p:nvPr/>
          </p:nvSpPr>
          <p:spPr>
            <a:xfrm>
              <a:off x="117194" y="2279523"/>
              <a:ext cx="5407423" cy="4708981"/>
            </a:xfrm>
            <a:prstGeom prst="rect">
              <a:avLst/>
            </a:prstGeom>
          </p:spPr>
          <p:txBody>
            <a:bodyPr wrap="square">
              <a:spAutoFit/>
            </a:bodyPr>
            <a:lstStyle/>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Comprises 21 items equally divided across three mental subscales</a:t>
              </a:r>
            </a:p>
            <a:p>
              <a:pPr marL="457200" indent="-457200">
                <a:buFont typeface="Arial" panose="020B0604020202020204" pitchFamily="34" charset="0"/>
                <a:buChar char="•"/>
              </a:pPr>
              <a:endParaRPr lang="en-MY" sz="3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Add scores for the 7 items and multiply by 2</a:t>
              </a:r>
            </a:p>
            <a:p>
              <a:pPr marL="457200" indent="-457200">
                <a:buFont typeface="Arial" panose="020B0604020202020204" pitchFamily="34" charset="0"/>
                <a:buChar char="•"/>
              </a:pPr>
              <a:endParaRPr lang="en-MY" sz="3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000" dirty="0">
                  <a:latin typeface="Arial" panose="020B0604020202020204" pitchFamily="34" charset="0"/>
                  <a:cs typeface="Arial" panose="020B0604020202020204" pitchFamily="34" charset="0"/>
                </a:rPr>
                <a:t>Categorize the scores based on the table values</a:t>
              </a:r>
            </a:p>
            <a:p>
              <a:pPr marL="457200" indent="-457200">
                <a:buFont typeface="Arial" panose="020B0604020202020204" pitchFamily="34" charset="0"/>
                <a:buChar char="•"/>
              </a:pPr>
              <a:endParaRPr lang="en-MY" sz="3000" dirty="0">
                <a:latin typeface="Arial" panose="020B0604020202020204" pitchFamily="34" charset="0"/>
                <a:cs typeface="Arial" panose="020B0604020202020204" pitchFamily="34" charset="0"/>
              </a:endParaRPr>
            </a:p>
          </p:txBody>
        </p:sp>
      </p:grpSp>
      <p:sp>
        <p:nvSpPr>
          <p:cNvPr id="38" name="Rectangle 37">
            <a:extLst>
              <a:ext uri="{FF2B5EF4-FFF2-40B4-BE49-F238E27FC236}">
                <a16:creationId xmlns:a16="http://schemas.microsoft.com/office/drawing/2014/main" id="{9264D22B-357E-4B74-93A0-9330C38FF8E9}"/>
              </a:ext>
            </a:extLst>
          </p:cNvPr>
          <p:cNvSpPr/>
          <p:nvPr/>
        </p:nvSpPr>
        <p:spPr>
          <a:xfrm>
            <a:off x="6751674" y="2442025"/>
            <a:ext cx="5323132" cy="1200329"/>
          </a:xfrm>
          <a:prstGeom prst="rect">
            <a:avLst/>
          </a:prstGeom>
          <a:ln>
            <a:noFill/>
          </a:ln>
        </p:spPr>
        <p:txBody>
          <a:bodyPr wrap="square">
            <a:spAutoFit/>
          </a:bodyPr>
          <a:lstStyle/>
          <a:p>
            <a:r>
              <a:rPr lang="en-MY" sz="2400" dirty="0">
                <a:latin typeface="Arial" panose="020B0604020202020204" pitchFamily="34" charset="0"/>
                <a:cs typeface="Arial" panose="020B0604020202020204" pitchFamily="34" charset="0"/>
              </a:rPr>
              <a:t>Depression: 	</a:t>
            </a:r>
            <a:r>
              <a:rPr lang="en-MY" sz="2400" dirty="0">
                <a:solidFill>
                  <a:srgbClr val="7030A0"/>
                </a:solidFill>
                <a:latin typeface="Arial" panose="020B0604020202020204" pitchFamily="34" charset="0"/>
                <a:cs typeface="Arial" panose="020B0604020202020204" pitchFamily="34" charset="0"/>
              </a:rPr>
              <a:t>Q3, 5, 10, 13, 16, 17, 21</a:t>
            </a:r>
          </a:p>
          <a:p>
            <a:r>
              <a:rPr lang="en-MY" sz="2400" dirty="0">
                <a:latin typeface="Arial" panose="020B0604020202020204" pitchFamily="34" charset="0"/>
                <a:cs typeface="Arial" panose="020B0604020202020204" pitchFamily="34" charset="0"/>
              </a:rPr>
              <a:t>Anxiety: 	</a:t>
            </a:r>
            <a:r>
              <a:rPr lang="en-MY" sz="2400" dirty="0">
                <a:solidFill>
                  <a:srgbClr val="0070C0"/>
                </a:solidFill>
                <a:latin typeface="Arial" panose="020B0604020202020204" pitchFamily="34" charset="0"/>
                <a:cs typeface="Arial" panose="020B0604020202020204" pitchFamily="34" charset="0"/>
              </a:rPr>
              <a:t>Q2, 4, 7, 9, 15, 19, 20</a:t>
            </a:r>
          </a:p>
          <a:p>
            <a:r>
              <a:rPr lang="en-MY" sz="2400" dirty="0">
                <a:latin typeface="Arial" panose="020B0604020202020204" pitchFamily="34" charset="0"/>
                <a:cs typeface="Arial" panose="020B0604020202020204" pitchFamily="34" charset="0"/>
              </a:rPr>
              <a:t>Stress: 	</a:t>
            </a:r>
            <a:r>
              <a:rPr lang="en-MY" sz="2400" dirty="0">
                <a:solidFill>
                  <a:srgbClr val="FF0000"/>
                </a:solidFill>
                <a:latin typeface="Arial" panose="020B0604020202020204" pitchFamily="34" charset="0"/>
                <a:cs typeface="Arial" panose="020B0604020202020204" pitchFamily="34" charset="0"/>
              </a:rPr>
              <a:t>Q1, 6, 8, 11, 12, 14,18</a:t>
            </a:r>
          </a:p>
        </p:txBody>
      </p:sp>
      <p:graphicFrame>
        <p:nvGraphicFramePr>
          <p:cNvPr id="45" name="Table 45">
            <a:extLst>
              <a:ext uri="{FF2B5EF4-FFF2-40B4-BE49-F238E27FC236}">
                <a16:creationId xmlns:a16="http://schemas.microsoft.com/office/drawing/2014/main" id="{35629913-EF28-4387-808C-D5F86E30826E}"/>
              </a:ext>
            </a:extLst>
          </p:cNvPr>
          <p:cNvGraphicFramePr>
            <a:graphicFrameLocks noGrp="1"/>
          </p:cNvGraphicFramePr>
          <p:nvPr>
            <p:extLst>
              <p:ext uri="{D42A27DB-BD31-4B8C-83A1-F6EECF244321}">
                <p14:modId xmlns:p14="http://schemas.microsoft.com/office/powerpoint/2010/main" val="1130368734"/>
              </p:ext>
            </p:extLst>
          </p:nvPr>
        </p:nvGraphicFramePr>
        <p:xfrm>
          <a:off x="5550195" y="4199860"/>
          <a:ext cx="6524611" cy="2489144"/>
        </p:xfrm>
        <a:graphic>
          <a:graphicData uri="http://schemas.openxmlformats.org/drawingml/2006/table">
            <a:tbl>
              <a:tblPr firstRow="1" bandRow="1">
                <a:tableStyleId>{5C22544A-7EE6-4342-B048-85BDC9FD1C3A}</a:tableStyleId>
              </a:tblPr>
              <a:tblGrid>
                <a:gridCol w="2328531">
                  <a:extLst>
                    <a:ext uri="{9D8B030D-6E8A-4147-A177-3AD203B41FA5}">
                      <a16:colId xmlns:a16="http://schemas.microsoft.com/office/drawing/2014/main" val="2683834259"/>
                    </a:ext>
                  </a:extLst>
                </a:gridCol>
                <a:gridCol w="1415323">
                  <a:extLst>
                    <a:ext uri="{9D8B030D-6E8A-4147-A177-3AD203B41FA5}">
                      <a16:colId xmlns:a16="http://schemas.microsoft.com/office/drawing/2014/main" val="101087732"/>
                    </a:ext>
                  </a:extLst>
                </a:gridCol>
                <a:gridCol w="1406320">
                  <a:extLst>
                    <a:ext uri="{9D8B030D-6E8A-4147-A177-3AD203B41FA5}">
                      <a16:colId xmlns:a16="http://schemas.microsoft.com/office/drawing/2014/main" val="2114834868"/>
                    </a:ext>
                  </a:extLst>
                </a:gridCol>
                <a:gridCol w="1374437">
                  <a:extLst>
                    <a:ext uri="{9D8B030D-6E8A-4147-A177-3AD203B41FA5}">
                      <a16:colId xmlns:a16="http://schemas.microsoft.com/office/drawing/2014/main" val="1173065785"/>
                    </a:ext>
                  </a:extLst>
                </a:gridCol>
              </a:tblGrid>
              <a:tr h="456774">
                <a:tc>
                  <a:txBody>
                    <a:bodyPr/>
                    <a:lstStyle/>
                    <a:p>
                      <a:endParaRPr lang="en-MY"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229A99"/>
                    </a:solidFill>
                  </a:tcPr>
                </a:tc>
                <a:tc>
                  <a:txBody>
                    <a:bodyPr/>
                    <a:lstStyle/>
                    <a:p>
                      <a:pPr algn="ctr"/>
                      <a:r>
                        <a:rPr lang="en-MY" sz="2000" dirty="0"/>
                        <a:t>Depression</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229A99"/>
                    </a:solidFill>
                  </a:tcPr>
                </a:tc>
                <a:tc>
                  <a:txBody>
                    <a:bodyPr/>
                    <a:lstStyle/>
                    <a:p>
                      <a:pPr algn="ctr"/>
                      <a:r>
                        <a:rPr lang="en-MY" sz="2000" dirty="0"/>
                        <a:t>Anxiety</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229A99"/>
                    </a:solidFill>
                  </a:tcPr>
                </a:tc>
                <a:tc>
                  <a:txBody>
                    <a:bodyPr/>
                    <a:lstStyle/>
                    <a:p>
                      <a:pPr algn="ctr"/>
                      <a:r>
                        <a:rPr lang="en-MY" sz="2000" dirty="0"/>
                        <a:t>Stress</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229A99"/>
                    </a:solidFill>
                  </a:tcPr>
                </a:tc>
                <a:extLst>
                  <a:ext uri="{0D108BD9-81ED-4DB2-BD59-A6C34878D82A}">
                    <a16:rowId xmlns:a16="http://schemas.microsoft.com/office/drawing/2014/main" val="3634579195"/>
                  </a:ext>
                </a:extLst>
              </a:tr>
              <a:tr h="406474">
                <a:tc>
                  <a:txBody>
                    <a:bodyPr/>
                    <a:lstStyle/>
                    <a:p>
                      <a:r>
                        <a:rPr lang="en-MY" sz="2000" dirty="0"/>
                        <a:t>Normal</a:t>
                      </a:r>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noFill/>
                  </a:tcPr>
                </a:tc>
                <a:tc>
                  <a:txBody>
                    <a:bodyPr/>
                    <a:lstStyle/>
                    <a:p>
                      <a:pPr algn="ctr"/>
                      <a:r>
                        <a:rPr lang="en-MY" sz="2000" dirty="0"/>
                        <a:t>0-9</a:t>
                      </a:r>
                    </a:p>
                  </a:txBody>
                  <a:tcPr>
                    <a:lnT w="19050" cap="flat" cmpd="sng" algn="ctr">
                      <a:solidFill>
                        <a:schemeClr val="tx1"/>
                      </a:solidFill>
                      <a:prstDash val="solid"/>
                      <a:round/>
                      <a:headEnd type="none" w="med" len="med"/>
                      <a:tailEnd type="none" w="med" len="med"/>
                    </a:lnT>
                    <a:noFill/>
                  </a:tcPr>
                </a:tc>
                <a:tc>
                  <a:txBody>
                    <a:bodyPr/>
                    <a:lstStyle/>
                    <a:p>
                      <a:pPr algn="ctr"/>
                      <a:r>
                        <a:rPr lang="en-MY" sz="2000" dirty="0"/>
                        <a:t>0-7</a:t>
                      </a:r>
                    </a:p>
                  </a:txBody>
                  <a:tcPr>
                    <a:lnT w="19050" cap="flat" cmpd="sng" algn="ctr">
                      <a:solidFill>
                        <a:schemeClr val="tx1"/>
                      </a:solidFill>
                      <a:prstDash val="solid"/>
                      <a:round/>
                      <a:headEnd type="none" w="med" len="med"/>
                      <a:tailEnd type="none" w="med" len="med"/>
                    </a:lnT>
                    <a:noFill/>
                  </a:tcPr>
                </a:tc>
                <a:tc>
                  <a:txBody>
                    <a:bodyPr/>
                    <a:lstStyle/>
                    <a:p>
                      <a:pPr algn="ctr"/>
                      <a:r>
                        <a:rPr lang="en-MY" sz="2000" dirty="0"/>
                        <a:t>0-14</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773903277"/>
                  </a:ext>
                </a:extLst>
              </a:tr>
              <a:tr h="406474">
                <a:tc>
                  <a:txBody>
                    <a:bodyPr/>
                    <a:lstStyle/>
                    <a:p>
                      <a:r>
                        <a:rPr lang="en-MY" sz="2000" dirty="0"/>
                        <a:t>Mild</a:t>
                      </a:r>
                    </a:p>
                  </a:txBody>
                  <a:tcPr>
                    <a:lnL w="19050" cap="flat" cmpd="sng" algn="ctr">
                      <a:solidFill>
                        <a:schemeClr val="tx1"/>
                      </a:solidFill>
                      <a:prstDash val="solid"/>
                      <a:round/>
                      <a:headEnd type="none" w="med" len="med"/>
                      <a:tailEnd type="none" w="med" len="med"/>
                    </a:lnL>
                    <a:noFill/>
                  </a:tcPr>
                </a:tc>
                <a:tc>
                  <a:txBody>
                    <a:bodyPr/>
                    <a:lstStyle/>
                    <a:p>
                      <a:pPr algn="ctr"/>
                      <a:r>
                        <a:rPr lang="en-MY" sz="2000" dirty="0"/>
                        <a:t>10-13</a:t>
                      </a:r>
                    </a:p>
                  </a:txBody>
                  <a:tcPr>
                    <a:noFill/>
                  </a:tcPr>
                </a:tc>
                <a:tc>
                  <a:txBody>
                    <a:bodyPr/>
                    <a:lstStyle/>
                    <a:p>
                      <a:pPr algn="ctr"/>
                      <a:r>
                        <a:rPr lang="en-MY" sz="2000" dirty="0"/>
                        <a:t>8-9</a:t>
                      </a:r>
                    </a:p>
                  </a:txBody>
                  <a:tcPr>
                    <a:noFill/>
                  </a:tcPr>
                </a:tc>
                <a:tc>
                  <a:txBody>
                    <a:bodyPr/>
                    <a:lstStyle/>
                    <a:p>
                      <a:pPr algn="ctr"/>
                      <a:r>
                        <a:rPr lang="en-MY" sz="2000" dirty="0"/>
                        <a:t>15-18</a:t>
                      </a:r>
                    </a:p>
                  </a:txBody>
                  <a:tcPr>
                    <a:lnR w="190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51937289"/>
                  </a:ext>
                </a:extLst>
              </a:tr>
              <a:tr h="406474">
                <a:tc>
                  <a:txBody>
                    <a:bodyPr/>
                    <a:lstStyle/>
                    <a:p>
                      <a:r>
                        <a:rPr lang="en-MY" sz="2000" dirty="0"/>
                        <a:t>Moderate</a:t>
                      </a:r>
                    </a:p>
                  </a:txBody>
                  <a:tcPr>
                    <a:lnL w="19050" cap="flat" cmpd="sng" algn="ctr">
                      <a:solidFill>
                        <a:schemeClr val="tx1"/>
                      </a:solidFill>
                      <a:prstDash val="solid"/>
                      <a:round/>
                      <a:headEnd type="none" w="med" len="med"/>
                      <a:tailEnd type="none" w="med" len="med"/>
                    </a:lnL>
                    <a:noFill/>
                  </a:tcPr>
                </a:tc>
                <a:tc>
                  <a:txBody>
                    <a:bodyPr/>
                    <a:lstStyle/>
                    <a:p>
                      <a:pPr algn="ctr"/>
                      <a:r>
                        <a:rPr lang="en-MY" sz="2000" dirty="0"/>
                        <a:t>14-20</a:t>
                      </a:r>
                    </a:p>
                  </a:txBody>
                  <a:tcPr>
                    <a:noFill/>
                  </a:tcPr>
                </a:tc>
                <a:tc>
                  <a:txBody>
                    <a:bodyPr/>
                    <a:lstStyle/>
                    <a:p>
                      <a:pPr algn="ctr"/>
                      <a:r>
                        <a:rPr lang="en-MY" sz="2000" dirty="0"/>
                        <a:t>10-14</a:t>
                      </a:r>
                    </a:p>
                  </a:txBody>
                  <a:tcPr>
                    <a:noFill/>
                  </a:tcPr>
                </a:tc>
                <a:tc>
                  <a:txBody>
                    <a:bodyPr/>
                    <a:lstStyle/>
                    <a:p>
                      <a:pPr algn="ctr"/>
                      <a:r>
                        <a:rPr lang="en-MY" sz="2000" dirty="0"/>
                        <a:t>19-25</a:t>
                      </a:r>
                    </a:p>
                  </a:txBody>
                  <a:tcPr>
                    <a:lnR w="190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889030717"/>
                  </a:ext>
                </a:extLst>
              </a:tr>
              <a:tr h="406474">
                <a:tc>
                  <a:txBody>
                    <a:bodyPr/>
                    <a:lstStyle/>
                    <a:p>
                      <a:r>
                        <a:rPr lang="en-MY" sz="2000" dirty="0"/>
                        <a:t>Severe</a:t>
                      </a:r>
                    </a:p>
                  </a:txBody>
                  <a:tcPr>
                    <a:lnL w="19050" cap="flat" cmpd="sng" algn="ctr">
                      <a:solidFill>
                        <a:schemeClr val="tx1"/>
                      </a:solidFill>
                      <a:prstDash val="solid"/>
                      <a:round/>
                      <a:headEnd type="none" w="med" len="med"/>
                      <a:tailEnd type="none" w="med" len="med"/>
                    </a:lnL>
                    <a:noFill/>
                  </a:tcPr>
                </a:tc>
                <a:tc>
                  <a:txBody>
                    <a:bodyPr/>
                    <a:lstStyle/>
                    <a:p>
                      <a:pPr algn="ctr"/>
                      <a:r>
                        <a:rPr lang="en-MY" sz="2000" dirty="0"/>
                        <a:t>21-27</a:t>
                      </a:r>
                    </a:p>
                  </a:txBody>
                  <a:tcPr>
                    <a:noFill/>
                  </a:tcPr>
                </a:tc>
                <a:tc>
                  <a:txBody>
                    <a:bodyPr/>
                    <a:lstStyle/>
                    <a:p>
                      <a:pPr algn="ctr"/>
                      <a:r>
                        <a:rPr lang="en-MY" sz="2000" dirty="0"/>
                        <a:t>15-19</a:t>
                      </a:r>
                    </a:p>
                  </a:txBody>
                  <a:tcPr>
                    <a:noFill/>
                  </a:tcPr>
                </a:tc>
                <a:tc>
                  <a:txBody>
                    <a:bodyPr/>
                    <a:lstStyle/>
                    <a:p>
                      <a:pPr algn="ctr"/>
                      <a:r>
                        <a:rPr lang="en-MY" sz="2000" dirty="0"/>
                        <a:t>26-33</a:t>
                      </a:r>
                    </a:p>
                  </a:txBody>
                  <a:tcPr>
                    <a:lnR w="190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294135656"/>
                  </a:ext>
                </a:extLst>
              </a:tr>
              <a:tr h="406474">
                <a:tc>
                  <a:txBody>
                    <a:bodyPr/>
                    <a:lstStyle/>
                    <a:p>
                      <a:r>
                        <a:rPr lang="en-MY" sz="2000" dirty="0"/>
                        <a:t>Extremely Severe</a:t>
                      </a:r>
                    </a:p>
                  </a:txBody>
                  <a:tcPr>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noFill/>
                  </a:tcPr>
                </a:tc>
                <a:tc>
                  <a:txBody>
                    <a:bodyPr/>
                    <a:lstStyle/>
                    <a:p>
                      <a:pPr algn="ctr"/>
                      <a:r>
                        <a:rPr lang="en-MY" sz="2000" dirty="0"/>
                        <a:t>28+</a:t>
                      </a:r>
                    </a:p>
                  </a:txBody>
                  <a:tcPr>
                    <a:lnB w="19050" cap="flat" cmpd="sng" algn="ctr">
                      <a:solidFill>
                        <a:schemeClr val="tx1"/>
                      </a:solidFill>
                      <a:prstDash val="solid"/>
                      <a:round/>
                      <a:headEnd type="none" w="med" len="med"/>
                      <a:tailEnd type="none" w="med" len="med"/>
                    </a:lnB>
                    <a:noFill/>
                  </a:tcPr>
                </a:tc>
                <a:tc>
                  <a:txBody>
                    <a:bodyPr/>
                    <a:lstStyle/>
                    <a:p>
                      <a:pPr algn="ctr"/>
                      <a:r>
                        <a:rPr lang="en-MY" sz="2000" dirty="0"/>
                        <a:t>20+</a:t>
                      </a:r>
                    </a:p>
                  </a:txBody>
                  <a:tcPr>
                    <a:lnB w="19050" cap="flat" cmpd="sng" algn="ctr">
                      <a:solidFill>
                        <a:schemeClr val="tx1"/>
                      </a:solidFill>
                      <a:prstDash val="solid"/>
                      <a:round/>
                      <a:headEnd type="none" w="med" len="med"/>
                      <a:tailEnd type="none" w="med" len="med"/>
                    </a:lnB>
                    <a:noFill/>
                  </a:tcPr>
                </a:tc>
                <a:tc>
                  <a:txBody>
                    <a:bodyPr/>
                    <a:lstStyle/>
                    <a:p>
                      <a:pPr algn="ctr"/>
                      <a:r>
                        <a:rPr lang="en-MY" sz="2000" dirty="0"/>
                        <a:t>34+</a:t>
                      </a:r>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9330366"/>
                  </a:ext>
                </a:extLst>
              </a:tr>
            </a:tbl>
          </a:graphicData>
        </a:graphic>
      </p:graphicFrame>
    </p:spTree>
    <p:extLst>
      <p:ext uri="{BB962C8B-B14F-4D97-AF65-F5344CB8AC3E}">
        <p14:creationId xmlns:p14="http://schemas.microsoft.com/office/powerpoint/2010/main" val="262627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Results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8" name="Rectangle 7">
            <a:extLst>
              <a:ext uri="{FF2B5EF4-FFF2-40B4-BE49-F238E27FC236}">
                <a16:creationId xmlns:a16="http://schemas.microsoft.com/office/drawing/2014/main" id="{C57E1F10-7811-4383-9F73-F801903D0A08}"/>
              </a:ext>
            </a:extLst>
          </p:cNvPr>
          <p:cNvSpPr/>
          <p:nvPr/>
        </p:nvSpPr>
        <p:spPr>
          <a:xfrm>
            <a:off x="155864" y="1304457"/>
            <a:ext cx="11670608" cy="461665"/>
          </a:xfrm>
          <a:prstGeom prst="rect">
            <a:avLst/>
          </a:prstGeom>
        </p:spPr>
        <p:txBody>
          <a:bodyPr wrap="square">
            <a:spAutoFit/>
          </a:bodyPr>
          <a:lstStyle/>
          <a:p>
            <a:r>
              <a:rPr lang="en-MY" sz="2400" b="1" dirty="0"/>
              <a:t>Table 1: Distribution of sociodemographic characteristics (n = 107)</a:t>
            </a:r>
            <a:endParaRPr lang="en-MY" sz="2400" dirty="0"/>
          </a:p>
        </p:txBody>
      </p:sp>
      <p:graphicFrame>
        <p:nvGraphicFramePr>
          <p:cNvPr id="5" name="Table 4">
            <a:extLst>
              <a:ext uri="{FF2B5EF4-FFF2-40B4-BE49-F238E27FC236}">
                <a16:creationId xmlns:a16="http://schemas.microsoft.com/office/drawing/2014/main" id="{E76B253D-7D5D-4F31-8348-E081D3CF8FBF}"/>
              </a:ext>
            </a:extLst>
          </p:cNvPr>
          <p:cNvGraphicFramePr>
            <a:graphicFrameLocks noGrp="1"/>
          </p:cNvGraphicFramePr>
          <p:nvPr>
            <p:extLst>
              <p:ext uri="{D42A27DB-BD31-4B8C-83A1-F6EECF244321}">
                <p14:modId xmlns:p14="http://schemas.microsoft.com/office/powerpoint/2010/main" val="1487950905"/>
              </p:ext>
            </p:extLst>
          </p:nvPr>
        </p:nvGraphicFramePr>
        <p:xfrm>
          <a:off x="1680960" y="2087864"/>
          <a:ext cx="4092923" cy="4124710"/>
        </p:xfrm>
        <a:graphic>
          <a:graphicData uri="http://schemas.openxmlformats.org/drawingml/2006/table">
            <a:tbl>
              <a:tblPr firstRow="1" firstCol="1" bandRow="1"/>
              <a:tblGrid>
                <a:gridCol w="2461550">
                  <a:extLst>
                    <a:ext uri="{9D8B030D-6E8A-4147-A177-3AD203B41FA5}">
                      <a16:colId xmlns:a16="http://schemas.microsoft.com/office/drawing/2014/main" val="3805131138"/>
                    </a:ext>
                  </a:extLst>
                </a:gridCol>
                <a:gridCol w="1631373">
                  <a:extLst>
                    <a:ext uri="{9D8B030D-6E8A-4147-A177-3AD203B41FA5}">
                      <a16:colId xmlns:a16="http://schemas.microsoft.com/office/drawing/2014/main" val="1068732110"/>
                    </a:ext>
                  </a:extLst>
                </a:gridCol>
              </a:tblGrid>
              <a:tr h="495298">
                <a:tc>
                  <a:txBody>
                    <a:bodyPr/>
                    <a:lstStyle/>
                    <a:p>
                      <a:pPr>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Characteristics</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tc>
                  <a:txBody>
                    <a:bodyPr/>
                    <a:lstStyle/>
                    <a:p>
                      <a:pPr algn="l">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n (%)</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extLst>
                  <a:ext uri="{0D108BD9-81ED-4DB2-BD59-A6C34878D82A}">
                    <a16:rowId xmlns:a16="http://schemas.microsoft.com/office/drawing/2014/main" val="2888409251"/>
                  </a:ext>
                </a:extLst>
              </a:tr>
              <a:tr h="89306">
                <a:tc>
                  <a:txBody>
                    <a:bodyPr/>
                    <a:lstStyle/>
                    <a:p>
                      <a:pPr algn="just">
                        <a:lnSpc>
                          <a:spcPct val="107000"/>
                        </a:lnSpc>
                        <a:spcAft>
                          <a:spcPts val="0"/>
                        </a:spcAft>
                      </a:pPr>
                      <a:r>
                        <a:rPr lang="en-MY"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Age</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a:lnSpc>
                          <a:spcPct val="107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678253947"/>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18-30</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17 (15.9)</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41042595"/>
                  </a:ext>
                </a:extLst>
              </a:tr>
              <a:tr h="0">
                <a:tc>
                  <a:txBody>
                    <a:bodyPr/>
                    <a:lstStyle/>
                    <a:p>
                      <a:pPr algn="just">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31-60</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82 (76.6)</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099850776"/>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 61</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8 (7.5)</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749224842"/>
                  </a:ext>
                </a:extLst>
              </a:tr>
              <a:tr h="0">
                <a:tc>
                  <a:txBody>
                    <a:bodyPr/>
                    <a:lstStyle/>
                    <a:p>
                      <a:pPr algn="just">
                        <a:lnSpc>
                          <a:spcPct val="107000"/>
                        </a:lnSpc>
                        <a:spcAft>
                          <a:spcPts val="0"/>
                        </a:spcAft>
                      </a:pPr>
                      <a:r>
                        <a:rPr lang="en-MY" sz="20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547263496"/>
                  </a:ext>
                </a:extLst>
              </a:tr>
              <a:tr h="0">
                <a:tc>
                  <a:txBody>
                    <a:bodyPr/>
                    <a:lstStyle/>
                    <a:p>
                      <a:pPr algn="just">
                        <a:lnSpc>
                          <a:spcPct val="107000"/>
                        </a:lnSpc>
                        <a:spcAft>
                          <a:spcPts val="0"/>
                        </a:spcAft>
                      </a:pPr>
                      <a:r>
                        <a:rPr lang="en-MY"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Sex</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074961907"/>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Male</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17 (15.9)</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209095119"/>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Female</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90 (84.1)</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00072608"/>
                  </a:ext>
                </a:extLst>
              </a:tr>
              <a:tr h="0">
                <a:tc>
                  <a:txBody>
                    <a:bodyPr/>
                    <a:lstStyle/>
                    <a:p>
                      <a:pPr algn="just">
                        <a:lnSpc>
                          <a:spcPct val="107000"/>
                        </a:lnSpc>
                        <a:spcAft>
                          <a:spcPts val="0"/>
                        </a:spcAft>
                      </a:pPr>
                      <a:r>
                        <a:rPr lang="en-MY" sz="20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217148951"/>
                  </a:ext>
                </a:extLst>
              </a:tr>
              <a:tr h="0">
                <a:tc>
                  <a:txBody>
                    <a:bodyPr/>
                    <a:lstStyle/>
                    <a:p>
                      <a:pPr algn="just">
                        <a:lnSpc>
                          <a:spcPct val="107000"/>
                        </a:lnSpc>
                        <a:spcAft>
                          <a:spcPts val="0"/>
                        </a:spcAft>
                      </a:pPr>
                      <a:r>
                        <a:rPr lang="en-MY"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Ethnicity</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b="1" dirty="0">
                          <a:effectLst/>
                          <a:latin typeface="Arial" panose="020B0604020202020204" pitchFamily="34" charset="0"/>
                          <a:ea typeface="Calibri" panose="020F0502020204030204" pitchFamily="34" charset="0"/>
                          <a:cs typeface="Arial" panose="020B0604020202020204" pitchFamily="34" charset="0"/>
                        </a:rPr>
                        <a:t> </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197205417"/>
                  </a:ext>
                </a:extLst>
              </a:tr>
              <a:tr h="0">
                <a:tc>
                  <a:txBody>
                    <a:bodyPr/>
                    <a:lstStyle/>
                    <a:p>
                      <a:pPr algn="just">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Malay</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93 (86.9)</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12462864"/>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Indian</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14 (13.1)</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79831615"/>
                  </a:ext>
                </a:extLst>
              </a:tr>
            </a:tbl>
          </a:graphicData>
        </a:graphic>
      </p:graphicFrame>
      <p:graphicFrame>
        <p:nvGraphicFramePr>
          <p:cNvPr id="10" name="Table 9">
            <a:extLst>
              <a:ext uri="{FF2B5EF4-FFF2-40B4-BE49-F238E27FC236}">
                <a16:creationId xmlns:a16="http://schemas.microsoft.com/office/drawing/2014/main" id="{03A83543-CC95-4BD9-991F-5CA0F1BA8FB0}"/>
              </a:ext>
            </a:extLst>
          </p:cNvPr>
          <p:cNvGraphicFramePr>
            <a:graphicFrameLocks noGrp="1"/>
          </p:cNvGraphicFramePr>
          <p:nvPr>
            <p:extLst>
              <p:ext uri="{D42A27DB-BD31-4B8C-83A1-F6EECF244321}">
                <p14:modId xmlns:p14="http://schemas.microsoft.com/office/powerpoint/2010/main" val="1931115308"/>
              </p:ext>
            </p:extLst>
          </p:nvPr>
        </p:nvGraphicFramePr>
        <p:xfrm>
          <a:off x="6418118" y="2087864"/>
          <a:ext cx="4092923" cy="4427161"/>
        </p:xfrm>
        <a:graphic>
          <a:graphicData uri="http://schemas.openxmlformats.org/drawingml/2006/table">
            <a:tbl>
              <a:tblPr firstRow="1" firstCol="1" bandRow="1"/>
              <a:tblGrid>
                <a:gridCol w="2461550">
                  <a:extLst>
                    <a:ext uri="{9D8B030D-6E8A-4147-A177-3AD203B41FA5}">
                      <a16:colId xmlns:a16="http://schemas.microsoft.com/office/drawing/2014/main" val="2668596136"/>
                    </a:ext>
                  </a:extLst>
                </a:gridCol>
                <a:gridCol w="1631373">
                  <a:extLst>
                    <a:ext uri="{9D8B030D-6E8A-4147-A177-3AD203B41FA5}">
                      <a16:colId xmlns:a16="http://schemas.microsoft.com/office/drawing/2014/main" val="4070129235"/>
                    </a:ext>
                  </a:extLst>
                </a:gridCol>
              </a:tblGrid>
              <a:tr h="495298">
                <a:tc>
                  <a:txBody>
                    <a:bodyPr/>
                    <a:lstStyle/>
                    <a:p>
                      <a:pPr>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Characteristics</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tc>
                  <a:txBody>
                    <a:bodyPr/>
                    <a:lstStyle/>
                    <a:p>
                      <a:pPr algn="l">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n (%)</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extLst>
                  <a:ext uri="{0D108BD9-81ED-4DB2-BD59-A6C34878D82A}">
                    <a16:rowId xmlns:a16="http://schemas.microsoft.com/office/drawing/2014/main" val="561563976"/>
                  </a:ext>
                </a:extLst>
              </a:tr>
              <a:tr h="89306">
                <a:tc>
                  <a:txBody>
                    <a:bodyPr/>
                    <a:lstStyle/>
                    <a:p>
                      <a:pPr algn="just">
                        <a:lnSpc>
                          <a:spcPct val="107000"/>
                        </a:lnSpc>
                        <a:spcAft>
                          <a:spcPts val="0"/>
                        </a:spcAft>
                      </a:pPr>
                      <a:r>
                        <a:rPr lang="en-MY" sz="2000" b="1">
                          <a:effectLst/>
                          <a:latin typeface="Arial" panose="020B0604020202020204" pitchFamily="34" charset="0"/>
                          <a:ea typeface="Calibri" panose="020F0502020204030204" pitchFamily="34" charset="0"/>
                          <a:cs typeface="Arial" panose="020B0604020202020204" pitchFamily="34" charset="0"/>
                        </a:rPr>
                        <a:t>Marital Status</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ct val="107000"/>
                        </a:lnSpc>
                        <a:spcAft>
                          <a:spcPts val="0"/>
                        </a:spcAft>
                      </a:pPr>
                      <a:r>
                        <a:rPr lang="en-MY" sz="20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800086477"/>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Married</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64 (59.8)</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64796309"/>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Unmarried</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22 (20.6)</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27253842"/>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Once Married</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21 (19.6)</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31977279"/>
                  </a:ext>
                </a:extLst>
              </a:tr>
              <a:tr h="0">
                <a:tc>
                  <a:txBody>
                    <a:bodyPr/>
                    <a:lstStyle/>
                    <a:p>
                      <a:pPr algn="just">
                        <a:lnSpc>
                          <a:spcPct val="107000"/>
                        </a:lnSpc>
                        <a:spcAft>
                          <a:spcPts val="0"/>
                        </a:spcAft>
                      </a:pPr>
                      <a:r>
                        <a:rPr lang="en-MY" sz="2000" b="1">
                          <a:effectLst/>
                          <a:latin typeface="Arial" panose="020B0604020202020204" pitchFamily="34" charset="0"/>
                          <a:ea typeface="Calibri" panose="020F0502020204030204" pitchFamily="34" charset="0"/>
                          <a:cs typeface="Arial" panose="020B0604020202020204" pitchFamily="34" charset="0"/>
                        </a:rPr>
                        <a:t> </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b="1" dirty="0">
                          <a:effectLst/>
                          <a:latin typeface="Arial" panose="020B0604020202020204" pitchFamily="34" charset="0"/>
                          <a:ea typeface="Calibri" panose="020F0502020204030204" pitchFamily="34" charset="0"/>
                          <a:cs typeface="Arial" panose="020B0604020202020204" pitchFamily="34" charset="0"/>
                        </a:rPr>
                        <a:t> </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127001303"/>
                  </a:ext>
                </a:extLst>
              </a:tr>
              <a:tr h="0">
                <a:tc>
                  <a:txBody>
                    <a:bodyPr/>
                    <a:lstStyle/>
                    <a:p>
                      <a:pPr algn="just">
                        <a:lnSpc>
                          <a:spcPct val="107000"/>
                        </a:lnSpc>
                        <a:spcAft>
                          <a:spcPts val="0"/>
                        </a:spcAft>
                      </a:pPr>
                      <a:r>
                        <a:rPr lang="en-MY" sz="2000" b="1">
                          <a:solidFill>
                            <a:srgbClr val="000000"/>
                          </a:solidFill>
                          <a:effectLst/>
                          <a:latin typeface="Arial" panose="020B0604020202020204" pitchFamily="34" charset="0"/>
                          <a:ea typeface="Calibri" panose="020F0502020204030204" pitchFamily="34" charset="0"/>
                          <a:cs typeface="Arial" panose="020B0604020202020204" pitchFamily="34" charset="0"/>
                        </a:rPr>
                        <a:t>Education</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b="1" dirty="0">
                          <a:effectLst/>
                          <a:latin typeface="Arial" panose="020B0604020202020204" pitchFamily="34" charset="0"/>
                          <a:ea typeface="Calibri" panose="020F0502020204030204" pitchFamily="34" charset="0"/>
                          <a:cs typeface="Arial" panose="020B0604020202020204" pitchFamily="34" charset="0"/>
                        </a:rPr>
                        <a:t> </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113202598"/>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Primary</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11 (10.3)</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89378876"/>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Secondary</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80 (74.8)</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154197850"/>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Tertiary</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16 (15.0)</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264138630"/>
                  </a:ext>
                </a:extLst>
              </a:tr>
              <a:tr h="0">
                <a:tc>
                  <a:txBody>
                    <a:bodyPr/>
                    <a:lstStyle/>
                    <a:p>
                      <a:pPr algn="just">
                        <a:lnSpc>
                          <a:spcPct val="107000"/>
                        </a:lnSpc>
                        <a:spcAft>
                          <a:spcPts val="0"/>
                        </a:spcAft>
                      </a:pPr>
                      <a:r>
                        <a:rPr lang="en-MY" sz="20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56604971"/>
                  </a:ext>
                </a:extLst>
              </a:tr>
              <a:tr h="0">
                <a:tc>
                  <a:txBody>
                    <a:bodyPr/>
                    <a:lstStyle/>
                    <a:p>
                      <a:pPr algn="just">
                        <a:lnSpc>
                          <a:spcPct val="107000"/>
                        </a:lnSpc>
                        <a:spcAft>
                          <a:spcPts val="0"/>
                        </a:spcAft>
                      </a:pPr>
                      <a:r>
                        <a:rPr lang="en-MY" sz="2000" b="1">
                          <a:solidFill>
                            <a:srgbClr val="000000"/>
                          </a:solidFill>
                          <a:effectLst/>
                          <a:latin typeface="Arial" panose="020B0604020202020204" pitchFamily="34" charset="0"/>
                          <a:ea typeface="Calibri" panose="020F0502020204030204" pitchFamily="34" charset="0"/>
                          <a:cs typeface="Arial" panose="020B0604020202020204" pitchFamily="34" charset="0"/>
                        </a:rPr>
                        <a:t>Employment</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676834731"/>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Employed</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51 (47.7)</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65087242"/>
                  </a:ext>
                </a:extLst>
              </a:tr>
              <a:tr h="0">
                <a:tc>
                  <a:txBody>
                    <a:bodyPr/>
                    <a:lstStyle/>
                    <a:p>
                      <a:pPr algn="just">
                        <a:lnSpc>
                          <a:spcPct val="107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Unemployed</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solidFill>
                      <a:srgbClr val="FFFFFF"/>
                    </a:solidFill>
                  </a:tcPr>
                </a:tc>
                <a:tc>
                  <a:txBody>
                    <a:bodyPr/>
                    <a:lstStyle/>
                    <a:p>
                      <a:pPr algn="l">
                        <a:lnSpc>
                          <a:spcPct val="107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56 (52.3)</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752588960"/>
                  </a:ext>
                </a:extLst>
              </a:tr>
            </a:tbl>
          </a:graphicData>
        </a:graphic>
      </p:graphicFrame>
      <p:sp>
        <p:nvSpPr>
          <p:cNvPr id="12" name="Rectangle 11">
            <a:extLst>
              <a:ext uri="{FF2B5EF4-FFF2-40B4-BE49-F238E27FC236}">
                <a16:creationId xmlns:a16="http://schemas.microsoft.com/office/drawing/2014/main" id="{B22AEDE5-49AC-4F2F-BA8B-85C6A39FDA29}"/>
              </a:ext>
            </a:extLst>
          </p:cNvPr>
          <p:cNvSpPr/>
          <p:nvPr/>
        </p:nvSpPr>
        <p:spPr>
          <a:xfrm>
            <a:off x="1670568" y="4674664"/>
            <a:ext cx="4092923" cy="374073"/>
          </a:xfrm>
          <a:prstGeom prst="rect">
            <a:avLst/>
          </a:prstGeom>
          <a:noFill/>
          <a:ln w="47625">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Rectangle 12">
            <a:extLst>
              <a:ext uri="{FF2B5EF4-FFF2-40B4-BE49-F238E27FC236}">
                <a16:creationId xmlns:a16="http://schemas.microsoft.com/office/drawing/2014/main" id="{83453552-7D00-4A92-858F-C7011AF5EA8D}"/>
              </a:ext>
            </a:extLst>
          </p:cNvPr>
          <p:cNvSpPr/>
          <p:nvPr/>
        </p:nvSpPr>
        <p:spPr>
          <a:xfrm>
            <a:off x="1680959" y="5583155"/>
            <a:ext cx="4092923" cy="374073"/>
          </a:xfrm>
          <a:prstGeom prst="rect">
            <a:avLst/>
          </a:prstGeom>
          <a:noFill/>
          <a:ln w="47625">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13">
            <a:extLst>
              <a:ext uri="{FF2B5EF4-FFF2-40B4-BE49-F238E27FC236}">
                <a16:creationId xmlns:a16="http://schemas.microsoft.com/office/drawing/2014/main" id="{D6A76041-A7A7-41C2-81FD-B819CA5EF9E5}"/>
              </a:ext>
            </a:extLst>
          </p:cNvPr>
          <p:cNvSpPr/>
          <p:nvPr/>
        </p:nvSpPr>
        <p:spPr>
          <a:xfrm>
            <a:off x="6407726" y="2871632"/>
            <a:ext cx="4092923" cy="374073"/>
          </a:xfrm>
          <a:prstGeom prst="rect">
            <a:avLst/>
          </a:prstGeom>
          <a:noFill/>
          <a:ln w="47625">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5" name="Rectangle 14">
            <a:extLst>
              <a:ext uri="{FF2B5EF4-FFF2-40B4-BE49-F238E27FC236}">
                <a16:creationId xmlns:a16="http://schemas.microsoft.com/office/drawing/2014/main" id="{09529512-7279-425F-B6AD-2DC2B4DC4B85}"/>
              </a:ext>
            </a:extLst>
          </p:cNvPr>
          <p:cNvSpPr/>
          <p:nvPr/>
        </p:nvSpPr>
        <p:spPr>
          <a:xfrm>
            <a:off x="6418118" y="4674663"/>
            <a:ext cx="4092923" cy="374073"/>
          </a:xfrm>
          <a:prstGeom prst="rect">
            <a:avLst/>
          </a:prstGeom>
          <a:noFill/>
          <a:ln w="47625">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9" name="Rectangle 18">
            <a:extLst>
              <a:ext uri="{FF2B5EF4-FFF2-40B4-BE49-F238E27FC236}">
                <a16:creationId xmlns:a16="http://schemas.microsoft.com/office/drawing/2014/main" id="{6C552329-D83D-4384-9451-C8AF9E2298DE}"/>
              </a:ext>
            </a:extLst>
          </p:cNvPr>
          <p:cNvSpPr/>
          <p:nvPr/>
        </p:nvSpPr>
        <p:spPr>
          <a:xfrm>
            <a:off x="1680958" y="3157536"/>
            <a:ext cx="4092923" cy="374073"/>
          </a:xfrm>
          <a:prstGeom prst="rect">
            <a:avLst/>
          </a:prstGeom>
          <a:noFill/>
          <a:ln w="47625">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72976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Results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8" name="Rectangle 7">
            <a:extLst>
              <a:ext uri="{FF2B5EF4-FFF2-40B4-BE49-F238E27FC236}">
                <a16:creationId xmlns:a16="http://schemas.microsoft.com/office/drawing/2014/main" id="{C57E1F10-7811-4383-9F73-F801903D0A08}"/>
              </a:ext>
            </a:extLst>
          </p:cNvPr>
          <p:cNvSpPr/>
          <p:nvPr/>
        </p:nvSpPr>
        <p:spPr>
          <a:xfrm>
            <a:off x="155864" y="1304457"/>
            <a:ext cx="12458700" cy="461665"/>
          </a:xfrm>
          <a:prstGeom prst="rect">
            <a:avLst/>
          </a:prstGeom>
        </p:spPr>
        <p:txBody>
          <a:bodyPr wrap="square">
            <a:spAutoFit/>
          </a:bodyPr>
          <a:lstStyle/>
          <a:p>
            <a:r>
              <a:rPr lang="en-MY" sz="2400" b="1" dirty="0"/>
              <a:t>Table 2: Distribution of mean scores of the DASS-21 subscales and WHOQOL-BREF domains </a:t>
            </a:r>
          </a:p>
        </p:txBody>
      </p:sp>
      <p:graphicFrame>
        <p:nvGraphicFramePr>
          <p:cNvPr id="9" name="Table 8">
            <a:extLst>
              <a:ext uri="{FF2B5EF4-FFF2-40B4-BE49-F238E27FC236}">
                <a16:creationId xmlns:a16="http://schemas.microsoft.com/office/drawing/2014/main" id="{4546841E-805A-4323-9AE8-636D0ED6232F}"/>
              </a:ext>
            </a:extLst>
          </p:cNvPr>
          <p:cNvGraphicFramePr>
            <a:graphicFrameLocks noGrp="1"/>
          </p:cNvGraphicFramePr>
          <p:nvPr>
            <p:extLst>
              <p:ext uri="{D42A27DB-BD31-4B8C-83A1-F6EECF244321}">
                <p14:modId xmlns:p14="http://schemas.microsoft.com/office/powerpoint/2010/main" val="2868987730"/>
              </p:ext>
            </p:extLst>
          </p:nvPr>
        </p:nvGraphicFramePr>
        <p:xfrm>
          <a:off x="2771313" y="1879436"/>
          <a:ext cx="6649373" cy="4831025"/>
        </p:xfrm>
        <a:graphic>
          <a:graphicData uri="http://schemas.openxmlformats.org/drawingml/2006/table">
            <a:tbl>
              <a:tblPr firstRow="1" firstCol="1" bandRow="1"/>
              <a:tblGrid>
                <a:gridCol w="2596918">
                  <a:extLst>
                    <a:ext uri="{9D8B030D-6E8A-4147-A177-3AD203B41FA5}">
                      <a16:colId xmlns:a16="http://schemas.microsoft.com/office/drawing/2014/main" val="1167739344"/>
                    </a:ext>
                  </a:extLst>
                </a:gridCol>
                <a:gridCol w="1849582">
                  <a:extLst>
                    <a:ext uri="{9D8B030D-6E8A-4147-A177-3AD203B41FA5}">
                      <a16:colId xmlns:a16="http://schemas.microsoft.com/office/drawing/2014/main" val="276148633"/>
                    </a:ext>
                  </a:extLst>
                </a:gridCol>
                <a:gridCol w="2202873">
                  <a:extLst>
                    <a:ext uri="{9D8B030D-6E8A-4147-A177-3AD203B41FA5}">
                      <a16:colId xmlns:a16="http://schemas.microsoft.com/office/drawing/2014/main" val="1222612911"/>
                    </a:ext>
                  </a:extLst>
                </a:gridCol>
              </a:tblGrid>
              <a:tr h="482920">
                <a:tc>
                  <a:txBody>
                    <a:bodyPr/>
                    <a:lstStyle/>
                    <a:p>
                      <a:pPr>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Characteristics</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tc>
                  <a:txBody>
                    <a:bodyPr/>
                    <a:lstStyle/>
                    <a:p>
                      <a:pPr algn="ctr">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No. of Items</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tc>
                  <a:txBody>
                    <a:bodyPr/>
                    <a:lstStyle/>
                    <a:p>
                      <a:pPr algn="ctr">
                        <a:lnSpc>
                          <a:spcPct val="107000"/>
                        </a:lnSpc>
                        <a:spcAft>
                          <a:spcPts val="0"/>
                        </a:spcAft>
                      </a:pPr>
                      <a:r>
                        <a:rPr lang="en-MY"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Mean ± SD</a:t>
                      </a:r>
                      <a:endParaRPr lang="en-MY" sz="2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29A99"/>
                    </a:solidFill>
                  </a:tcPr>
                </a:tc>
                <a:extLst>
                  <a:ext uri="{0D108BD9-81ED-4DB2-BD59-A6C34878D82A}">
                    <a16:rowId xmlns:a16="http://schemas.microsoft.com/office/drawing/2014/main" val="3994055370"/>
                  </a:ext>
                </a:extLst>
              </a:tr>
              <a:tr h="265704">
                <a:tc>
                  <a:txBody>
                    <a:bodyPr/>
                    <a:lstStyle/>
                    <a:p>
                      <a:pPr algn="l">
                        <a:lnSpc>
                          <a:spcPct val="100000"/>
                        </a:lnSpc>
                        <a:spcAft>
                          <a:spcPts val="0"/>
                        </a:spcAft>
                      </a:pPr>
                      <a:r>
                        <a:rPr lang="en-MY"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DASS-21</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0000"/>
                        </a:lnSpc>
                        <a:spcAft>
                          <a:spcPts val="0"/>
                        </a:spcAft>
                      </a:pPr>
                      <a:r>
                        <a:rPr lang="en-MY" sz="20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a:noFill/>
                    </a:lnL>
                    <a:lnR>
                      <a:noFill/>
                    </a:lnR>
                    <a:lnT w="1905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0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w="1905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516514949"/>
                  </a:ext>
                </a:extLst>
              </a:tr>
              <a:tr h="378102">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Stress</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7</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11.215 ± 9.069</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499242047"/>
                  </a:ext>
                </a:extLst>
              </a:tr>
              <a:tr h="354273">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Anxiety</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no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7</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00000"/>
                        </a:lnSpc>
                        <a:spcAft>
                          <a:spcPts val="0"/>
                        </a:spcAft>
                      </a:pPr>
                      <a:r>
                        <a:rPr lang="en-MY" sz="20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9.664 ± 9.018</a:t>
                      </a:r>
                      <a:endParaRPr lang="en-MY" sz="20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4166034254"/>
                  </a:ext>
                </a:extLst>
              </a:tr>
              <a:tr h="313764">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Depression</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no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7</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00000"/>
                        </a:lnSpc>
                        <a:spcAft>
                          <a:spcPts val="0"/>
                        </a:spcAft>
                      </a:pPr>
                      <a:r>
                        <a:rPr lang="en-MY" sz="20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9.038 ± 9.526</a:t>
                      </a:r>
                      <a:endParaRPr lang="en-MY" sz="20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350965373"/>
                  </a:ext>
                </a:extLst>
              </a:tr>
              <a:tr h="265704">
                <a:tc>
                  <a:txBody>
                    <a:bodyPr/>
                    <a:lstStyle/>
                    <a:p>
                      <a:pPr algn="l">
                        <a:lnSpc>
                          <a:spcPct val="100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noFill/>
                  </a:tcPr>
                </a:tc>
                <a:tc>
                  <a:txBody>
                    <a:bodyPr/>
                    <a:lstStyle/>
                    <a:p>
                      <a:pPr algn="ctr">
                        <a:lnSpc>
                          <a:spcPct val="100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a:noFill/>
                    </a:lnR>
                    <a:lnT>
                      <a:noFill/>
                    </a:lnT>
                    <a:lnB>
                      <a:noFill/>
                    </a:lnB>
                    <a:noFill/>
                  </a:tcPr>
                </a:tc>
                <a:tc>
                  <a:txBody>
                    <a:bodyPr/>
                    <a:lstStyle/>
                    <a:p>
                      <a:pPr algn="ctr">
                        <a:lnSpc>
                          <a:spcPct val="100000"/>
                        </a:lnSpc>
                        <a:spcAft>
                          <a:spcPts val="0"/>
                        </a:spcAft>
                      </a:pPr>
                      <a:r>
                        <a:rPr lang="en-MY" sz="2000" b="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1785686367"/>
                  </a:ext>
                </a:extLst>
              </a:tr>
              <a:tr h="452868">
                <a:tc>
                  <a:txBody>
                    <a:bodyPr/>
                    <a:lstStyle/>
                    <a:p>
                      <a:pPr algn="l">
                        <a:lnSpc>
                          <a:spcPct val="100000"/>
                        </a:lnSpc>
                        <a:spcAft>
                          <a:spcPts val="0"/>
                        </a:spcAft>
                      </a:pPr>
                      <a:r>
                        <a:rPr lang="en-MY"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WHOQOL-BREF</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noFill/>
                  </a:tcPr>
                </a:tc>
                <a:tc>
                  <a:txBody>
                    <a:bodyPr/>
                    <a:lstStyle/>
                    <a:p>
                      <a:pPr algn="ctr">
                        <a:lnSpc>
                          <a:spcPct val="100000"/>
                        </a:lnSpc>
                        <a:spcAft>
                          <a:spcPts val="0"/>
                        </a:spcAft>
                      </a:pPr>
                      <a:r>
                        <a:rPr lang="en-MY"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a:noFill/>
                    </a:lnR>
                    <a:lnT>
                      <a:noFill/>
                    </a:lnT>
                    <a:lnB>
                      <a:noFill/>
                    </a:lnB>
                    <a:noFill/>
                  </a:tcPr>
                </a:tc>
                <a:tc>
                  <a:txBody>
                    <a:bodyPr/>
                    <a:lstStyle/>
                    <a:p>
                      <a:pPr algn="ctr">
                        <a:lnSpc>
                          <a:spcPct val="100000"/>
                        </a:lnSpc>
                        <a:spcAft>
                          <a:spcPts val="0"/>
                        </a:spcAft>
                      </a:pPr>
                      <a:r>
                        <a:rPr lang="en-MY" sz="2000" b="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3936249530"/>
                  </a:ext>
                </a:extLst>
              </a:tr>
              <a:tr h="362612">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Physical health</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no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7</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00000"/>
                        </a:lnSpc>
                        <a:spcAft>
                          <a:spcPts val="0"/>
                        </a:spcAft>
                      </a:pPr>
                      <a:r>
                        <a:rPr lang="en-MY" sz="20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67.18 ± 16.34 </a:t>
                      </a:r>
                      <a:endParaRPr lang="en-MY" sz="20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419722252"/>
                  </a:ext>
                </a:extLst>
              </a:tr>
              <a:tr h="365344">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Psychological</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ctr">
                        <a:lnSpc>
                          <a:spcPct val="100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6</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00000"/>
                        </a:lnSpc>
                        <a:spcAft>
                          <a:spcPts val="0"/>
                        </a:spcAft>
                      </a:pPr>
                      <a:r>
                        <a:rPr lang="en-MY" sz="20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62.71 ± 13.43</a:t>
                      </a:r>
                      <a:endParaRPr lang="en-MY" sz="20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074918898"/>
                  </a:ext>
                </a:extLst>
              </a:tr>
              <a:tr h="531409">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Social Relationships</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ctr">
                        <a:lnSpc>
                          <a:spcPct val="100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3</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64.55 ± 21.39</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116446794"/>
                  </a:ext>
                </a:extLst>
              </a:tr>
              <a:tr h="343202">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Environment</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ctr">
                        <a:lnSpc>
                          <a:spcPct val="100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8</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64.60 ± 15.87</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230216525"/>
                  </a:ext>
                </a:extLst>
              </a:tr>
              <a:tr h="265704">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General QOL</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ctr">
                        <a:lnSpc>
                          <a:spcPct val="100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1</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3.84 ± .89</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186005681"/>
                  </a:ext>
                </a:extLst>
              </a:tr>
              <a:tr h="332131">
                <a:tc>
                  <a:txBody>
                    <a:bodyPr/>
                    <a:lstStyle/>
                    <a:p>
                      <a:pPr algn="l">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General Health</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00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1</a:t>
                      </a:r>
                      <a:endParaRPr lang="en-MY"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00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3.55 ± 1.11</a:t>
                      </a:r>
                      <a:endParaRPr lang="en-MY"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28663511"/>
                  </a:ext>
                </a:extLst>
              </a:tr>
            </a:tbl>
          </a:graphicData>
        </a:graphic>
      </p:graphicFrame>
      <p:sp>
        <p:nvSpPr>
          <p:cNvPr id="5" name="Rectangle 4">
            <a:extLst>
              <a:ext uri="{FF2B5EF4-FFF2-40B4-BE49-F238E27FC236}">
                <a16:creationId xmlns:a16="http://schemas.microsoft.com/office/drawing/2014/main" id="{5D0B02FB-2F21-4758-8FB2-0F37C5B75E6D}"/>
              </a:ext>
            </a:extLst>
          </p:cNvPr>
          <p:cNvSpPr/>
          <p:nvPr/>
        </p:nvSpPr>
        <p:spPr>
          <a:xfrm>
            <a:off x="2760922" y="3027668"/>
            <a:ext cx="6649373" cy="374073"/>
          </a:xfrm>
          <a:prstGeom prst="rect">
            <a:avLst/>
          </a:prstGeom>
          <a:noFill/>
          <a:ln w="476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Rectangle 11">
            <a:extLst>
              <a:ext uri="{FF2B5EF4-FFF2-40B4-BE49-F238E27FC236}">
                <a16:creationId xmlns:a16="http://schemas.microsoft.com/office/drawing/2014/main" id="{8A6A6744-8D9F-45D3-AD75-B460F5FF82D3}"/>
              </a:ext>
            </a:extLst>
          </p:cNvPr>
          <p:cNvSpPr/>
          <p:nvPr/>
        </p:nvSpPr>
        <p:spPr>
          <a:xfrm>
            <a:off x="2771312" y="4456454"/>
            <a:ext cx="6649373" cy="374073"/>
          </a:xfrm>
          <a:prstGeom prst="rect">
            <a:avLst/>
          </a:prstGeom>
          <a:noFill/>
          <a:ln w="47625">
            <a:solidFill>
              <a:srgbClr val="D41C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Rectangle 16">
            <a:extLst>
              <a:ext uri="{FF2B5EF4-FFF2-40B4-BE49-F238E27FC236}">
                <a16:creationId xmlns:a16="http://schemas.microsoft.com/office/drawing/2014/main" id="{C3E9A918-67DA-48D6-8225-0C1F06429E8E}"/>
              </a:ext>
            </a:extLst>
          </p:cNvPr>
          <p:cNvSpPr/>
          <p:nvPr/>
        </p:nvSpPr>
        <p:spPr>
          <a:xfrm>
            <a:off x="2778238" y="4827065"/>
            <a:ext cx="6649373" cy="374073"/>
          </a:xfrm>
          <a:prstGeom prst="rect">
            <a:avLst/>
          </a:prstGeom>
          <a:noFill/>
          <a:ln w="476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2345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Results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graphicFrame>
        <p:nvGraphicFramePr>
          <p:cNvPr id="5" name="Table 4">
            <a:extLst>
              <a:ext uri="{FF2B5EF4-FFF2-40B4-BE49-F238E27FC236}">
                <a16:creationId xmlns:a16="http://schemas.microsoft.com/office/drawing/2014/main" id="{1282DC2F-FD1D-4742-8E06-91C2BC95BAFE}"/>
              </a:ext>
            </a:extLst>
          </p:cNvPr>
          <p:cNvGraphicFramePr>
            <a:graphicFrameLocks noGrp="1"/>
          </p:cNvGraphicFramePr>
          <p:nvPr>
            <p:extLst>
              <p:ext uri="{D42A27DB-BD31-4B8C-83A1-F6EECF244321}">
                <p14:modId xmlns:p14="http://schemas.microsoft.com/office/powerpoint/2010/main" val="2404340726"/>
              </p:ext>
            </p:extLst>
          </p:nvPr>
        </p:nvGraphicFramePr>
        <p:xfrm>
          <a:off x="960812" y="2353431"/>
          <a:ext cx="10270375" cy="3395979"/>
        </p:xfrm>
        <a:graphic>
          <a:graphicData uri="http://schemas.openxmlformats.org/drawingml/2006/table">
            <a:tbl>
              <a:tblPr firstRow="1" firstCol="1" bandRow="1"/>
              <a:tblGrid>
                <a:gridCol w="2739098">
                  <a:extLst>
                    <a:ext uri="{9D8B030D-6E8A-4147-A177-3AD203B41FA5}">
                      <a16:colId xmlns:a16="http://schemas.microsoft.com/office/drawing/2014/main" val="1941679188"/>
                    </a:ext>
                  </a:extLst>
                </a:gridCol>
                <a:gridCol w="2170040">
                  <a:extLst>
                    <a:ext uri="{9D8B030D-6E8A-4147-A177-3AD203B41FA5}">
                      <a16:colId xmlns:a16="http://schemas.microsoft.com/office/drawing/2014/main" val="3292361601"/>
                    </a:ext>
                  </a:extLst>
                </a:gridCol>
                <a:gridCol w="2949397">
                  <a:extLst>
                    <a:ext uri="{9D8B030D-6E8A-4147-A177-3AD203B41FA5}">
                      <a16:colId xmlns:a16="http://schemas.microsoft.com/office/drawing/2014/main" val="3709867797"/>
                    </a:ext>
                  </a:extLst>
                </a:gridCol>
                <a:gridCol w="2411840">
                  <a:extLst>
                    <a:ext uri="{9D8B030D-6E8A-4147-A177-3AD203B41FA5}">
                      <a16:colId xmlns:a16="http://schemas.microsoft.com/office/drawing/2014/main" val="3632355115"/>
                    </a:ext>
                  </a:extLst>
                </a:gridCol>
              </a:tblGrid>
              <a:tr h="524804">
                <a:tc rowSpan="2">
                  <a:txBody>
                    <a:bodyPr/>
                    <a:lstStyle/>
                    <a:p>
                      <a:pPr>
                        <a:lnSpc>
                          <a:spcPct val="107000"/>
                        </a:lnSpc>
                        <a:spcAft>
                          <a:spcPts val="0"/>
                        </a:spcAft>
                      </a:pPr>
                      <a:r>
                        <a:rPr lang="en-MY" sz="20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WHOQOL-BREF</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solidFill>
                      <a:srgbClr val="229A99"/>
                    </a:solidFill>
                  </a:tcPr>
                </a:tc>
                <a:tc gridSpan="3">
                  <a:txBody>
                    <a:bodyPr/>
                    <a:lstStyle/>
                    <a:p>
                      <a:pPr algn="ctr">
                        <a:lnSpc>
                          <a:spcPct val="107000"/>
                        </a:lnSpc>
                        <a:spcAft>
                          <a:spcPts val="0"/>
                        </a:spcAft>
                      </a:pPr>
                      <a:r>
                        <a:rPr lang="en-MY" sz="20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DASS-21</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29A99"/>
                    </a:solidFill>
                  </a:tcPr>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val="543629855"/>
                  </a:ext>
                </a:extLst>
              </a:tr>
              <a:tr h="507824">
                <a:tc vMerge="1">
                  <a:txBody>
                    <a:bodyPr/>
                    <a:lstStyle/>
                    <a:p>
                      <a:endParaRPr lang="en-MY"/>
                    </a:p>
                  </a:txBody>
                  <a:tcPr/>
                </a:tc>
                <a:tc>
                  <a:txBody>
                    <a:bodyPr/>
                    <a:lstStyle/>
                    <a:p>
                      <a:pPr algn="ctr">
                        <a:lnSpc>
                          <a:spcPct val="107000"/>
                        </a:lnSpc>
                        <a:spcAft>
                          <a:spcPts val="0"/>
                        </a:spcAft>
                      </a:pPr>
                      <a:r>
                        <a:rPr lang="en-MY" sz="2000" dirty="0">
                          <a:solidFill>
                            <a:srgbClr val="FFFFFF"/>
                          </a:solidFill>
                          <a:effectLst/>
                          <a:latin typeface="Arial" panose="020B0604020202020204" pitchFamily="34" charset="0"/>
                          <a:ea typeface="Calibri" panose="020F0502020204030204" pitchFamily="34" charset="0"/>
                          <a:cs typeface="Arial" panose="020B0604020202020204" pitchFamily="34" charset="0"/>
                        </a:rPr>
                        <a:t>Stress</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rgbClr val="FFFFFF"/>
                      </a:solidFill>
                      <a:prstDash val="solid"/>
                      <a:round/>
                      <a:headEnd type="none" w="med" len="med"/>
                      <a:tailEnd type="none" w="med" len="med"/>
                    </a:lnT>
                    <a:lnB>
                      <a:noFill/>
                    </a:lnB>
                    <a:solidFill>
                      <a:srgbClr val="229A99"/>
                    </a:solidFill>
                  </a:tcPr>
                </a:tc>
                <a:tc>
                  <a:txBody>
                    <a:bodyPr/>
                    <a:lstStyle/>
                    <a:p>
                      <a:pPr algn="ctr">
                        <a:lnSpc>
                          <a:spcPct val="107000"/>
                        </a:lnSpc>
                        <a:spcAft>
                          <a:spcPts val="0"/>
                        </a:spcAft>
                      </a:pPr>
                      <a:r>
                        <a:rPr lang="en-MY" sz="2000">
                          <a:solidFill>
                            <a:srgbClr val="FFFFFF"/>
                          </a:solidFill>
                          <a:effectLst/>
                          <a:latin typeface="Arial" panose="020B0604020202020204" pitchFamily="34" charset="0"/>
                          <a:ea typeface="Calibri" panose="020F0502020204030204" pitchFamily="34" charset="0"/>
                          <a:cs typeface="Arial" panose="020B0604020202020204" pitchFamily="34" charset="0"/>
                        </a:rPr>
                        <a:t>Anxiety</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rgbClr val="FFFFFF"/>
                      </a:solidFill>
                      <a:prstDash val="solid"/>
                      <a:round/>
                      <a:headEnd type="none" w="med" len="med"/>
                      <a:tailEnd type="none" w="med" len="med"/>
                    </a:lnT>
                    <a:lnB>
                      <a:noFill/>
                    </a:lnB>
                    <a:solidFill>
                      <a:srgbClr val="229A99"/>
                    </a:solidFill>
                  </a:tcPr>
                </a:tc>
                <a:tc>
                  <a:txBody>
                    <a:bodyPr/>
                    <a:lstStyle/>
                    <a:p>
                      <a:pPr algn="ctr">
                        <a:lnSpc>
                          <a:spcPct val="107000"/>
                        </a:lnSpc>
                        <a:spcAft>
                          <a:spcPts val="0"/>
                        </a:spcAft>
                      </a:pPr>
                      <a:r>
                        <a:rPr lang="en-MY" sz="2000" dirty="0">
                          <a:solidFill>
                            <a:srgbClr val="FFFFFF"/>
                          </a:solidFill>
                          <a:effectLst/>
                          <a:latin typeface="Arial" panose="020B0604020202020204" pitchFamily="34" charset="0"/>
                          <a:ea typeface="Calibri" panose="020F0502020204030204" pitchFamily="34" charset="0"/>
                          <a:cs typeface="Arial" panose="020B0604020202020204" pitchFamily="34" charset="0"/>
                        </a:rPr>
                        <a:t>Depression</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229A99"/>
                    </a:solidFill>
                  </a:tcPr>
                </a:tc>
                <a:extLst>
                  <a:ext uri="{0D108BD9-81ED-4DB2-BD59-A6C34878D82A}">
                    <a16:rowId xmlns:a16="http://schemas.microsoft.com/office/drawing/2014/main" val="352081717"/>
                  </a:ext>
                </a:extLst>
              </a:tr>
              <a:tr h="391442">
                <a:tc>
                  <a:txBody>
                    <a:bodyPr/>
                    <a:lstStyle/>
                    <a:p>
                      <a:pPr algn="just">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Physical Health</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-.334**</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-.364**</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-.342**</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644771424"/>
                  </a:ext>
                </a:extLst>
              </a:tr>
              <a:tr h="391442">
                <a:tc>
                  <a:txBody>
                    <a:bodyPr/>
                    <a:lstStyle/>
                    <a:p>
                      <a:pPr algn="just">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Psychological</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-.319**</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-.273**</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-.286**</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4129821338"/>
                  </a:ext>
                </a:extLst>
              </a:tr>
              <a:tr h="406141">
                <a:tc>
                  <a:txBody>
                    <a:bodyPr/>
                    <a:lstStyle/>
                    <a:p>
                      <a:pPr algn="just">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Social Relationships</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-.496**</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-.434**</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bg1"/>
                    </a:solid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-.434**</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90973319"/>
                  </a:ext>
                </a:extLst>
              </a:tr>
              <a:tr h="391442">
                <a:tc>
                  <a:txBody>
                    <a:bodyPr/>
                    <a:lstStyle/>
                    <a:p>
                      <a:pPr algn="just">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Environment</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noFill/>
                  </a:tcPr>
                </a:tc>
                <a:tc>
                  <a:txBody>
                    <a:bodyPr/>
                    <a:lstStyle/>
                    <a:p>
                      <a:pPr algn="ctr">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-.271**</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-.209*</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-.188</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2418238109"/>
                  </a:ext>
                </a:extLst>
              </a:tr>
              <a:tr h="391442">
                <a:tc>
                  <a:txBody>
                    <a:bodyPr/>
                    <a:lstStyle/>
                    <a:p>
                      <a:pPr algn="just">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General QOL</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a:noFill/>
                    </a:lnB>
                    <a:noFill/>
                  </a:tcPr>
                </a:tc>
                <a:tc>
                  <a:txBody>
                    <a:bodyPr/>
                    <a:lstStyle/>
                    <a:p>
                      <a:pPr algn="ctr">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-.265**</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-.255**</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-.240*</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a:noFill/>
                    </a:lnB>
                    <a:noFill/>
                  </a:tcPr>
                </a:tc>
                <a:extLst>
                  <a:ext uri="{0D108BD9-81ED-4DB2-BD59-A6C34878D82A}">
                    <a16:rowId xmlns:a16="http://schemas.microsoft.com/office/drawing/2014/main" val="2439809246"/>
                  </a:ext>
                </a:extLst>
              </a:tr>
              <a:tr h="391442">
                <a:tc>
                  <a:txBody>
                    <a:bodyPr/>
                    <a:lstStyle/>
                    <a:p>
                      <a:pPr algn="just">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General Health</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-.230*</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MY" sz="2000">
                          <a:solidFill>
                            <a:srgbClr val="000000"/>
                          </a:solidFill>
                          <a:effectLst/>
                          <a:latin typeface="Arial" panose="020B0604020202020204" pitchFamily="34" charset="0"/>
                          <a:ea typeface="Calibri" panose="020F0502020204030204" pitchFamily="34" charset="0"/>
                          <a:cs typeface="Arial" panose="020B0604020202020204" pitchFamily="34" charset="0"/>
                        </a:rPr>
                        <a:t>-.308**</a:t>
                      </a:r>
                      <a:endParaRPr lang="en-MY" sz="3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MY"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-.286**</a:t>
                      </a:r>
                      <a:endParaRPr lang="en-MY" sz="3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7465138"/>
                  </a:ext>
                </a:extLst>
              </a:tr>
            </a:tbl>
          </a:graphicData>
        </a:graphic>
      </p:graphicFrame>
      <p:sp>
        <p:nvSpPr>
          <p:cNvPr id="8" name="Rectangle 7">
            <a:extLst>
              <a:ext uri="{FF2B5EF4-FFF2-40B4-BE49-F238E27FC236}">
                <a16:creationId xmlns:a16="http://schemas.microsoft.com/office/drawing/2014/main" id="{C57E1F10-7811-4383-9F73-F801903D0A08}"/>
              </a:ext>
            </a:extLst>
          </p:cNvPr>
          <p:cNvSpPr/>
          <p:nvPr/>
        </p:nvSpPr>
        <p:spPr>
          <a:xfrm>
            <a:off x="246147" y="1403946"/>
            <a:ext cx="11789989" cy="461665"/>
          </a:xfrm>
          <a:prstGeom prst="rect">
            <a:avLst/>
          </a:prstGeom>
        </p:spPr>
        <p:txBody>
          <a:bodyPr wrap="square">
            <a:spAutoFit/>
          </a:bodyPr>
          <a:lstStyle/>
          <a:p>
            <a:pPr>
              <a:spcBef>
                <a:spcPts val="1200"/>
              </a:spcBef>
              <a:spcAft>
                <a:spcPts val="1200"/>
              </a:spcAft>
            </a:pPr>
            <a:r>
              <a:rPr lang="en-MY" sz="2400" b="1" dirty="0">
                <a:solidFill>
                  <a:srgbClr val="000000"/>
                </a:solidFill>
                <a:ea typeface="Times New Roman" panose="02020603050405020304" pitchFamily="18" charset="0"/>
                <a:cs typeface="Arial" panose="020B0604020202020204" pitchFamily="34" charset="0"/>
              </a:rPr>
              <a:t>Table 3: Correlations between WHOQOL-BREF domains and the DASS-21 subscales</a:t>
            </a:r>
            <a:endParaRPr lang="en-MY" sz="2400" b="1" dirty="0">
              <a:effectLst/>
              <a:ea typeface="Times New Roman" panose="02020603050405020304" pitchFamily="18" charset="0"/>
              <a:cs typeface="Arial" panose="020B0604020202020204" pitchFamily="34" charset="0"/>
            </a:endParaRPr>
          </a:p>
        </p:txBody>
      </p:sp>
      <p:sp>
        <p:nvSpPr>
          <p:cNvPr id="13" name="Rectangle 12">
            <a:extLst>
              <a:ext uri="{FF2B5EF4-FFF2-40B4-BE49-F238E27FC236}">
                <a16:creationId xmlns:a16="http://schemas.microsoft.com/office/drawing/2014/main" id="{F227E90E-51E1-4FF9-81F6-EEC4D2F975DF}"/>
              </a:ext>
            </a:extLst>
          </p:cNvPr>
          <p:cNvSpPr/>
          <p:nvPr/>
        </p:nvSpPr>
        <p:spPr>
          <a:xfrm>
            <a:off x="960812" y="5843882"/>
            <a:ext cx="4315692" cy="584775"/>
          </a:xfrm>
          <a:prstGeom prst="rect">
            <a:avLst/>
          </a:prstGeom>
        </p:spPr>
        <p:txBody>
          <a:bodyPr wrap="square">
            <a:spAutoFit/>
          </a:bodyPr>
          <a:lstStyle/>
          <a:p>
            <a:pPr>
              <a:spcAft>
                <a:spcPts val="0"/>
              </a:spcAft>
            </a:pPr>
            <a:r>
              <a:rPr lang="en-MY" sz="1600" dirty="0">
                <a:latin typeface="Arimo" panose="020B0604020202020204" pitchFamily="34" charset="0"/>
                <a:ea typeface="Calibri" panose="020F0502020204030204" pitchFamily="34" charset="0"/>
              </a:rPr>
              <a:t>* correlation is significant at the 0.05 level</a:t>
            </a:r>
          </a:p>
          <a:p>
            <a:pPr>
              <a:spcAft>
                <a:spcPts val="0"/>
              </a:spcAft>
            </a:pPr>
            <a:r>
              <a:rPr lang="en-MY" sz="1600" dirty="0">
                <a:latin typeface="Arimo" panose="020B0604020202020204" pitchFamily="34" charset="0"/>
                <a:ea typeface="Calibri" panose="020F0502020204030204" pitchFamily="34" charset="0"/>
              </a:rPr>
              <a:t>** correlation is significant at the 0.01 level</a:t>
            </a:r>
          </a:p>
        </p:txBody>
      </p:sp>
      <p:sp>
        <p:nvSpPr>
          <p:cNvPr id="15" name="Rectangle 14">
            <a:extLst>
              <a:ext uri="{FF2B5EF4-FFF2-40B4-BE49-F238E27FC236}">
                <a16:creationId xmlns:a16="http://schemas.microsoft.com/office/drawing/2014/main" id="{73A16A3B-B736-4086-8F64-28FADD8FCD0D}"/>
              </a:ext>
            </a:extLst>
          </p:cNvPr>
          <p:cNvSpPr/>
          <p:nvPr/>
        </p:nvSpPr>
        <p:spPr>
          <a:xfrm>
            <a:off x="960812" y="4160186"/>
            <a:ext cx="10270375" cy="374073"/>
          </a:xfrm>
          <a:prstGeom prst="rect">
            <a:avLst/>
          </a:prstGeom>
          <a:noFill/>
          <a:ln w="47625">
            <a:solidFill>
              <a:srgbClr val="F09B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398982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Results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pic>
        <p:nvPicPr>
          <p:cNvPr id="3" name="Picture 2">
            <a:extLst>
              <a:ext uri="{FF2B5EF4-FFF2-40B4-BE49-F238E27FC236}">
                <a16:creationId xmlns:a16="http://schemas.microsoft.com/office/drawing/2014/main" id="{32468781-2FBB-4BA9-AAF0-C40E0E64EA97}"/>
              </a:ext>
            </a:extLst>
          </p:cNvPr>
          <p:cNvPicPr>
            <a:picLocks noChangeAspect="1"/>
          </p:cNvPicPr>
          <p:nvPr/>
        </p:nvPicPr>
        <p:blipFill>
          <a:blip r:embed="rId4"/>
          <a:stretch>
            <a:fillRect/>
          </a:stretch>
        </p:blipFill>
        <p:spPr>
          <a:xfrm>
            <a:off x="124702" y="2784465"/>
            <a:ext cx="3710833" cy="2748634"/>
          </a:xfrm>
          <a:prstGeom prst="rect">
            <a:avLst/>
          </a:prstGeom>
        </p:spPr>
      </p:pic>
      <p:pic>
        <p:nvPicPr>
          <p:cNvPr id="9" name="Picture 8">
            <a:extLst>
              <a:ext uri="{FF2B5EF4-FFF2-40B4-BE49-F238E27FC236}">
                <a16:creationId xmlns:a16="http://schemas.microsoft.com/office/drawing/2014/main" id="{25479319-31BB-431B-998E-5181183DEF56}"/>
              </a:ext>
            </a:extLst>
          </p:cNvPr>
          <p:cNvPicPr>
            <a:picLocks noChangeAspect="1"/>
          </p:cNvPicPr>
          <p:nvPr/>
        </p:nvPicPr>
        <p:blipFill>
          <a:blip r:embed="rId5"/>
          <a:stretch>
            <a:fillRect/>
          </a:stretch>
        </p:blipFill>
        <p:spPr>
          <a:xfrm>
            <a:off x="4097482" y="2814659"/>
            <a:ext cx="3710833" cy="2688245"/>
          </a:xfrm>
          <a:prstGeom prst="rect">
            <a:avLst/>
          </a:prstGeom>
        </p:spPr>
      </p:pic>
      <p:pic>
        <p:nvPicPr>
          <p:cNvPr id="12" name="Picture 11">
            <a:extLst>
              <a:ext uri="{FF2B5EF4-FFF2-40B4-BE49-F238E27FC236}">
                <a16:creationId xmlns:a16="http://schemas.microsoft.com/office/drawing/2014/main" id="{A8074B29-9948-4148-B068-26111CF1202C}"/>
              </a:ext>
            </a:extLst>
          </p:cNvPr>
          <p:cNvPicPr>
            <a:picLocks noChangeAspect="1"/>
          </p:cNvPicPr>
          <p:nvPr/>
        </p:nvPicPr>
        <p:blipFill>
          <a:blip r:embed="rId6"/>
          <a:stretch>
            <a:fillRect/>
          </a:stretch>
        </p:blipFill>
        <p:spPr>
          <a:xfrm>
            <a:off x="8182978" y="2721071"/>
            <a:ext cx="3884319" cy="2812028"/>
          </a:xfrm>
          <a:prstGeom prst="rect">
            <a:avLst/>
          </a:prstGeom>
        </p:spPr>
      </p:pic>
      <p:sp>
        <p:nvSpPr>
          <p:cNvPr id="14" name="Rectangle 13">
            <a:extLst>
              <a:ext uri="{FF2B5EF4-FFF2-40B4-BE49-F238E27FC236}">
                <a16:creationId xmlns:a16="http://schemas.microsoft.com/office/drawing/2014/main" id="{737F19CD-27A8-49F1-B472-40614B6B9E9D}"/>
              </a:ext>
            </a:extLst>
          </p:cNvPr>
          <p:cNvSpPr/>
          <p:nvPr/>
        </p:nvSpPr>
        <p:spPr>
          <a:xfrm>
            <a:off x="246148" y="1403946"/>
            <a:ext cx="11519132" cy="830997"/>
          </a:xfrm>
          <a:prstGeom prst="rect">
            <a:avLst/>
          </a:prstGeom>
        </p:spPr>
        <p:txBody>
          <a:bodyPr wrap="square">
            <a:spAutoFit/>
          </a:bodyPr>
          <a:lstStyle/>
          <a:p>
            <a:pPr>
              <a:spcBef>
                <a:spcPts val="1200"/>
              </a:spcBef>
              <a:spcAft>
                <a:spcPts val="1200"/>
              </a:spcAft>
            </a:pPr>
            <a:r>
              <a:rPr lang="en-MY" sz="2400" b="1" dirty="0">
                <a:solidFill>
                  <a:srgbClr val="000000"/>
                </a:solidFill>
                <a:latin typeface="Arial" panose="020B0604020202020204" pitchFamily="34" charset="0"/>
                <a:ea typeface="Times New Roman" panose="02020603050405020304" pitchFamily="18" charset="0"/>
                <a:cs typeface="Arial" panose="020B0604020202020204" pitchFamily="34" charset="0"/>
              </a:rPr>
              <a:t>Figure 1: Scatter plot of the correlation between social relationships domain and subscales of DASS-21</a:t>
            </a:r>
            <a:endParaRPr lang="en-MY" sz="36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0095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Limitations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8" name="Rectangle 7">
            <a:extLst>
              <a:ext uri="{FF2B5EF4-FFF2-40B4-BE49-F238E27FC236}">
                <a16:creationId xmlns:a16="http://schemas.microsoft.com/office/drawing/2014/main" id="{C2ECD654-B8D2-49DA-AAA1-672CAB7FDC1D}"/>
              </a:ext>
            </a:extLst>
          </p:cNvPr>
          <p:cNvSpPr/>
          <p:nvPr/>
        </p:nvSpPr>
        <p:spPr>
          <a:xfrm>
            <a:off x="470570" y="1851333"/>
            <a:ext cx="11354766" cy="2862322"/>
          </a:xfrm>
          <a:prstGeom prst="rect">
            <a:avLst/>
          </a:prstGeom>
        </p:spPr>
        <p:txBody>
          <a:bodyPr wrap="square">
            <a:spAutoFit/>
          </a:bodyPr>
          <a:lstStyle/>
          <a:p>
            <a:pPr marL="457200" indent="-457200">
              <a:buFont typeface="Arial" panose="020B0604020202020204" pitchFamily="34" charset="0"/>
              <a:buChar char="•"/>
            </a:pPr>
            <a:r>
              <a:rPr lang="en-MY" sz="3600" dirty="0">
                <a:latin typeface="Arial" panose="020B0604020202020204" pitchFamily="34" charset="0"/>
                <a:cs typeface="Arial" panose="020B0604020202020204" pitchFamily="34" charset="0"/>
              </a:rPr>
              <a:t>Cross-sectional nature</a:t>
            </a:r>
          </a:p>
          <a:p>
            <a:pPr marL="457200" indent="-457200">
              <a:buFont typeface="Arial" panose="020B0604020202020204" pitchFamily="34" charset="0"/>
              <a:buChar char="•"/>
            </a:pPr>
            <a:endParaRPr lang="en-MY" sz="36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600" dirty="0">
                <a:latin typeface="Arial" panose="020B0604020202020204" pitchFamily="34" charset="0"/>
                <a:cs typeface="Arial" panose="020B0604020202020204" pitchFamily="34" charset="0"/>
              </a:rPr>
              <a:t>Relatively small sample size (n=107)</a:t>
            </a:r>
          </a:p>
          <a:p>
            <a:pPr marL="457200" indent="-457200">
              <a:buFont typeface="Arial" panose="020B0604020202020204" pitchFamily="34" charset="0"/>
              <a:buChar char="•"/>
            </a:pPr>
            <a:endParaRPr lang="en-MY" sz="36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MY" sz="3600" dirty="0">
                <a:latin typeface="Arial" panose="020B0604020202020204" pitchFamily="34" charset="0"/>
                <a:cs typeface="Arial" panose="020B0604020202020204" pitchFamily="34" charset="0"/>
              </a:rPr>
              <a:t>Use of convenience sampling</a:t>
            </a:r>
          </a:p>
        </p:txBody>
      </p:sp>
    </p:spTree>
    <p:extLst>
      <p:ext uri="{BB962C8B-B14F-4D97-AF65-F5344CB8AC3E}">
        <p14:creationId xmlns:p14="http://schemas.microsoft.com/office/powerpoint/2010/main" val="2495605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Conclusion</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5" name="Rectangle 4">
            <a:extLst>
              <a:ext uri="{FF2B5EF4-FFF2-40B4-BE49-F238E27FC236}">
                <a16:creationId xmlns:a16="http://schemas.microsoft.com/office/drawing/2014/main" id="{6C3A8C99-6AD1-49DF-83CF-0F6A9E8E85FF}"/>
              </a:ext>
            </a:extLst>
          </p:cNvPr>
          <p:cNvSpPr/>
          <p:nvPr/>
        </p:nvSpPr>
        <p:spPr>
          <a:xfrm>
            <a:off x="426860" y="1864106"/>
            <a:ext cx="9964050" cy="2862322"/>
          </a:xfrm>
          <a:prstGeom prst="rect">
            <a:avLst/>
          </a:prstGeom>
        </p:spPr>
        <p:txBody>
          <a:bodyPr wrap="square">
            <a:spAutoFit/>
          </a:bodyPr>
          <a:lstStyle/>
          <a:p>
            <a:pPr algn="just"/>
            <a:r>
              <a:rPr lang="en-MY" sz="3000" dirty="0">
                <a:latin typeface="Arial" panose="020B0604020202020204" pitchFamily="34" charset="0"/>
                <a:cs typeface="Arial" panose="020B0604020202020204" pitchFamily="34" charset="0"/>
              </a:rPr>
              <a:t>An </a:t>
            </a:r>
            <a:r>
              <a:rPr lang="en-MY" sz="3000" b="1" dirty="0">
                <a:solidFill>
                  <a:srgbClr val="229A99"/>
                </a:solidFill>
                <a:latin typeface="Arial" panose="020B0604020202020204" pitchFamily="34" charset="0"/>
                <a:cs typeface="Arial" panose="020B0604020202020204" pitchFamily="34" charset="0"/>
              </a:rPr>
              <a:t>inverse relationship</a:t>
            </a:r>
            <a:r>
              <a:rPr lang="en-MY" sz="3000" dirty="0">
                <a:latin typeface="Arial" panose="020B0604020202020204" pitchFamily="34" charset="0"/>
                <a:cs typeface="Arial" panose="020B0604020202020204" pitchFamily="34" charset="0"/>
              </a:rPr>
              <a:t> between QOL and mental health subscales was identified</a:t>
            </a:r>
          </a:p>
          <a:p>
            <a:pPr algn="just"/>
            <a:endParaRPr lang="en-MY" sz="3000" dirty="0">
              <a:latin typeface="Arial" panose="020B0604020202020204" pitchFamily="34" charset="0"/>
              <a:cs typeface="Arial" panose="020B0604020202020204" pitchFamily="34" charset="0"/>
            </a:endParaRPr>
          </a:p>
          <a:p>
            <a:pPr algn="just"/>
            <a:r>
              <a:rPr lang="en-MY" sz="3000" dirty="0">
                <a:latin typeface="Arial" panose="020B0604020202020204" pitchFamily="34" charset="0"/>
                <a:cs typeface="Arial" panose="020B0604020202020204" pitchFamily="34" charset="0"/>
              </a:rPr>
              <a:t>Of the four QOL domains, social relationships had the </a:t>
            </a:r>
            <a:r>
              <a:rPr lang="en-MY" sz="3000" b="1" dirty="0">
                <a:solidFill>
                  <a:srgbClr val="229A99"/>
                </a:solidFill>
                <a:latin typeface="Arial" panose="020B0604020202020204" pitchFamily="34" charset="0"/>
                <a:cs typeface="Arial" panose="020B0604020202020204" pitchFamily="34" charset="0"/>
              </a:rPr>
              <a:t>strongest negative correlation</a:t>
            </a:r>
            <a:r>
              <a:rPr lang="en-MY" sz="3000" dirty="0">
                <a:latin typeface="Arial" panose="020B0604020202020204" pitchFamily="34" charset="0"/>
                <a:cs typeface="Arial" panose="020B0604020202020204" pitchFamily="34" charset="0"/>
              </a:rPr>
              <a:t> with stress, anxiety, and depression.</a:t>
            </a:r>
          </a:p>
        </p:txBody>
      </p:sp>
    </p:spTree>
    <p:extLst>
      <p:ext uri="{BB962C8B-B14F-4D97-AF65-F5344CB8AC3E}">
        <p14:creationId xmlns:p14="http://schemas.microsoft.com/office/powerpoint/2010/main" val="210641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pPr algn="just"/>
              <a:r>
                <a:rPr lang="en-MY" sz="4800" b="1" dirty="0">
                  <a:solidFill>
                    <a:schemeClr val="bg1"/>
                  </a:solidFill>
                  <a:latin typeface="Arial" panose="020B0604020202020204" pitchFamily="34" charset="0"/>
                  <a:cs typeface="Arial" panose="020B0604020202020204" pitchFamily="34" charset="0"/>
                </a:rPr>
                <a:t>Recommendations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5" name="Rectangle 4">
            <a:extLst>
              <a:ext uri="{FF2B5EF4-FFF2-40B4-BE49-F238E27FC236}">
                <a16:creationId xmlns:a16="http://schemas.microsoft.com/office/drawing/2014/main" id="{6C3A8C99-6AD1-49DF-83CF-0F6A9E8E85FF}"/>
              </a:ext>
            </a:extLst>
          </p:cNvPr>
          <p:cNvSpPr/>
          <p:nvPr/>
        </p:nvSpPr>
        <p:spPr>
          <a:xfrm>
            <a:off x="467591" y="1635737"/>
            <a:ext cx="10245436" cy="2862322"/>
          </a:xfrm>
          <a:prstGeom prst="rect">
            <a:avLst/>
          </a:prstGeom>
        </p:spPr>
        <p:txBody>
          <a:bodyPr wrap="square">
            <a:spAutoFit/>
          </a:bodyPr>
          <a:lstStyle/>
          <a:p>
            <a:pPr algn="just"/>
            <a:r>
              <a:rPr lang="en-MY" sz="3000" b="1" dirty="0">
                <a:solidFill>
                  <a:srgbClr val="229A99"/>
                </a:solidFill>
                <a:latin typeface="Arial" panose="020B0604020202020204" pitchFamily="34" charset="0"/>
                <a:cs typeface="Arial" panose="020B0604020202020204" pitchFamily="34" charset="0"/>
              </a:rPr>
              <a:t>Further in-depth studies </a:t>
            </a:r>
            <a:r>
              <a:rPr lang="en-MY" sz="3000" dirty="0">
                <a:latin typeface="Arial" panose="020B0604020202020204" pitchFamily="34" charset="0"/>
                <a:cs typeface="Arial" panose="020B0604020202020204" pitchFamily="34" charset="0"/>
              </a:rPr>
              <a:t>to be conducted to determine a causal relationship between QOL and mental health</a:t>
            </a:r>
          </a:p>
          <a:p>
            <a:pPr algn="just"/>
            <a:endParaRPr lang="en-MY" sz="3000" dirty="0">
              <a:latin typeface="Arial" panose="020B0604020202020204" pitchFamily="34" charset="0"/>
              <a:cs typeface="Arial" panose="020B0604020202020204" pitchFamily="34" charset="0"/>
            </a:endParaRPr>
          </a:p>
          <a:p>
            <a:pPr algn="just"/>
            <a:r>
              <a:rPr lang="en-MY" sz="3000" dirty="0">
                <a:latin typeface="Arial" panose="020B0604020202020204" pitchFamily="34" charset="0"/>
                <a:cs typeface="Arial" panose="020B0604020202020204" pitchFamily="34" charset="0"/>
              </a:rPr>
              <a:t>To </a:t>
            </a:r>
            <a:r>
              <a:rPr lang="en-MY" sz="3000" b="1" dirty="0">
                <a:solidFill>
                  <a:srgbClr val="229A99"/>
                </a:solidFill>
                <a:latin typeface="Arial" panose="020B0604020202020204" pitchFamily="34" charset="0"/>
                <a:cs typeface="Arial" panose="020B0604020202020204" pitchFamily="34" charset="0"/>
              </a:rPr>
              <a:t>develop evidence based policies </a:t>
            </a:r>
            <a:r>
              <a:rPr lang="en-MY" sz="3000" dirty="0">
                <a:latin typeface="Arial" panose="020B0604020202020204" pitchFamily="34" charset="0"/>
                <a:cs typeface="Arial" panose="020B0604020202020204" pitchFamily="34" charset="0"/>
              </a:rPr>
              <a:t>in addressing the socioeconomic and health disparities in the B40 community so that “no one will be left behind” </a:t>
            </a:r>
          </a:p>
        </p:txBody>
      </p:sp>
    </p:spTree>
    <p:extLst>
      <p:ext uri="{BB962C8B-B14F-4D97-AF65-F5344CB8AC3E}">
        <p14:creationId xmlns:p14="http://schemas.microsoft.com/office/powerpoint/2010/main" val="396349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References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3" name="Rectangle 2">
            <a:extLst>
              <a:ext uri="{FF2B5EF4-FFF2-40B4-BE49-F238E27FC236}">
                <a16:creationId xmlns:a16="http://schemas.microsoft.com/office/drawing/2014/main" id="{5B204A20-EEFF-4FC7-B874-3393BBA1DE09}"/>
              </a:ext>
            </a:extLst>
          </p:cNvPr>
          <p:cNvSpPr/>
          <p:nvPr/>
        </p:nvSpPr>
        <p:spPr>
          <a:xfrm>
            <a:off x="103908" y="1429088"/>
            <a:ext cx="11932229" cy="5139869"/>
          </a:xfrm>
          <a:prstGeom prst="rect">
            <a:avLst/>
          </a:prstGeom>
        </p:spPr>
        <p:txBody>
          <a:bodyPr wrap="square">
            <a:spAutoFit/>
          </a:bodyPr>
          <a:lstStyle/>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	WHO. World Health Organization (1996) WHO-BREF: Introduction, administration, scoring and generic version of the assessment. 1996.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 	Wan </a:t>
            </a:r>
            <a:r>
              <a:rPr lang="en-MY" sz="1200" dirty="0" err="1">
                <a:latin typeface="Arial" panose="020B0604020202020204" pitchFamily="34" charset="0"/>
                <a:ea typeface="Calibri" panose="020F0502020204030204" pitchFamily="34" charset="0"/>
                <a:cs typeface="Arial" panose="020B0604020202020204" pitchFamily="34" charset="0"/>
              </a:rPr>
              <a:t>Puteh</a:t>
            </a:r>
            <a:r>
              <a:rPr lang="en-MY" sz="1200" dirty="0">
                <a:latin typeface="Arial" panose="020B0604020202020204" pitchFamily="34" charset="0"/>
                <a:ea typeface="Calibri" panose="020F0502020204030204" pitchFamily="34" charset="0"/>
                <a:cs typeface="Arial" panose="020B0604020202020204" pitchFamily="34" charset="0"/>
              </a:rPr>
              <a:t> SE, </a:t>
            </a:r>
            <a:r>
              <a:rPr lang="en-MY" sz="1200" dirty="0" err="1">
                <a:latin typeface="Arial" panose="020B0604020202020204" pitchFamily="34" charset="0"/>
                <a:ea typeface="Calibri" panose="020F0502020204030204" pitchFamily="34" charset="0"/>
                <a:cs typeface="Arial" panose="020B0604020202020204" pitchFamily="34" charset="0"/>
              </a:rPr>
              <a:t>Siwar</a:t>
            </a:r>
            <a:r>
              <a:rPr lang="en-MY" sz="1200" dirty="0">
                <a:latin typeface="Arial" panose="020B0604020202020204" pitchFamily="34" charset="0"/>
                <a:ea typeface="Calibri" panose="020F0502020204030204" pitchFamily="34" charset="0"/>
                <a:cs typeface="Arial" panose="020B0604020202020204" pitchFamily="34" charset="0"/>
              </a:rPr>
              <a:t> C, Zaidi MAS, Abdul Kadir H. Health related quality of life (HRQOL) among low socioeconomic population in Malaysia. BMC Public Health. 2019;19(</a:t>
            </a:r>
            <a:r>
              <a:rPr lang="en-MY" sz="1200" dirty="0" err="1">
                <a:latin typeface="Arial" panose="020B0604020202020204" pitchFamily="34" charset="0"/>
                <a:ea typeface="Calibri" panose="020F0502020204030204" pitchFamily="34" charset="0"/>
                <a:cs typeface="Arial" panose="020B0604020202020204" pitchFamily="34" charset="0"/>
              </a:rPr>
              <a:t>Suppl</a:t>
            </a:r>
            <a:r>
              <a:rPr lang="en-MY" sz="1200" dirty="0">
                <a:latin typeface="Arial" panose="020B0604020202020204" pitchFamily="34" charset="0"/>
                <a:ea typeface="Calibri" panose="020F0502020204030204" pitchFamily="34" charset="0"/>
                <a:cs typeface="Arial" panose="020B0604020202020204" pitchFamily="34" charset="0"/>
              </a:rPr>
              <a:t> 4):4–11.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 	</a:t>
            </a:r>
            <a:r>
              <a:rPr lang="en-MY" sz="1200" dirty="0" err="1">
                <a:latin typeface="Arial" panose="020B0604020202020204" pitchFamily="34" charset="0"/>
                <a:ea typeface="Calibri" panose="020F0502020204030204" pitchFamily="34" charset="0"/>
                <a:cs typeface="Arial" panose="020B0604020202020204" pitchFamily="34" charset="0"/>
              </a:rPr>
              <a:t>Gobbens</a:t>
            </a:r>
            <a:r>
              <a:rPr lang="en-MY" sz="1200" dirty="0">
                <a:latin typeface="Arial" panose="020B0604020202020204" pitchFamily="34" charset="0"/>
                <a:ea typeface="Calibri" panose="020F0502020204030204" pitchFamily="34" charset="0"/>
                <a:cs typeface="Arial" panose="020B0604020202020204" pitchFamily="34" charset="0"/>
              </a:rPr>
              <a:t> RJJ, </a:t>
            </a:r>
            <a:r>
              <a:rPr lang="en-MY" sz="1200" dirty="0" err="1">
                <a:latin typeface="Arial" panose="020B0604020202020204" pitchFamily="34" charset="0"/>
                <a:ea typeface="Calibri" panose="020F0502020204030204" pitchFamily="34" charset="0"/>
                <a:cs typeface="Arial" panose="020B0604020202020204" pitchFamily="34" charset="0"/>
              </a:rPr>
              <a:t>Remmen</a:t>
            </a:r>
            <a:r>
              <a:rPr lang="en-MY" sz="1200" dirty="0">
                <a:latin typeface="Arial" panose="020B0604020202020204" pitchFamily="34" charset="0"/>
                <a:ea typeface="Calibri" panose="020F0502020204030204" pitchFamily="34" charset="0"/>
                <a:cs typeface="Arial" panose="020B0604020202020204" pitchFamily="34" charset="0"/>
              </a:rPr>
              <a:t> R. The effects of sociodemographic factors on quality of life among people aged 50 years or older are not unequivocal: Comparing SF-12, WHOQOL-BREF, and WHOQOL-OLD. Clin </a:t>
            </a:r>
            <a:r>
              <a:rPr lang="en-MY" sz="1200" dirty="0" err="1">
                <a:latin typeface="Arial" panose="020B0604020202020204" pitchFamily="34" charset="0"/>
                <a:ea typeface="Calibri" panose="020F0502020204030204" pitchFamily="34" charset="0"/>
                <a:cs typeface="Arial" panose="020B0604020202020204" pitchFamily="34" charset="0"/>
              </a:rPr>
              <a:t>Interv</a:t>
            </a:r>
            <a:r>
              <a:rPr lang="en-MY" sz="1200" dirty="0">
                <a:latin typeface="Arial" panose="020B0604020202020204" pitchFamily="34" charset="0"/>
                <a:ea typeface="Calibri" panose="020F0502020204030204" pitchFamily="34" charset="0"/>
                <a:cs typeface="Arial" panose="020B0604020202020204" pitchFamily="34" charset="0"/>
              </a:rPr>
              <a:t> Aging. 2019;14:231–9.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4. 	Feng X, Astell-Burt T. Impact of a type 2 diabetes diagnosis on mental health, quality of life, and social contacts: A longitudinal study. BMJ Open Diabetes Res Care. 2017;5(1):1–5.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5. 	Wong FY, Yang L, Yuen JWM, Chang KKP, Wong FKY. Assessing quality of life using WHOQOL-BREF: A cross-sectional study on the association between quality of life and </a:t>
            </a:r>
            <a:r>
              <a:rPr lang="en-MY" sz="1200" dirty="0" err="1">
                <a:latin typeface="Arial" panose="020B0604020202020204" pitchFamily="34" charset="0"/>
                <a:ea typeface="Calibri" panose="020F0502020204030204" pitchFamily="34" charset="0"/>
                <a:cs typeface="Arial" panose="020B0604020202020204" pitchFamily="34" charset="0"/>
              </a:rPr>
              <a:t>neighborhood</a:t>
            </a:r>
            <a:r>
              <a:rPr lang="en-MY" sz="1200" dirty="0">
                <a:latin typeface="Arial" panose="020B0604020202020204" pitchFamily="34" charset="0"/>
                <a:ea typeface="Calibri" panose="020F0502020204030204" pitchFamily="34" charset="0"/>
                <a:cs typeface="Arial" panose="020B0604020202020204" pitchFamily="34" charset="0"/>
              </a:rPr>
              <a:t> environmental satisfaction, and the mediating effect of health-related </a:t>
            </a:r>
            <a:r>
              <a:rPr lang="en-MY" sz="1200" dirty="0" err="1">
                <a:latin typeface="Arial" panose="020B0604020202020204" pitchFamily="34" charset="0"/>
                <a:ea typeface="Calibri" panose="020F0502020204030204" pitchFamily="34" charset="0"/>
                <a:cs typeface="Arial" panose="020B0604020202020204" pitchFamily="34" charset="0"/>
              </a:rPr>
              <a:t>behaviors</a:t>
            </a:r>
            <a:r>
              <a:rPr lang="en-MY" sz="1200" dirty="0">
                <a:latin typeface="Arial" panose="020B0604020202020204" pitchFamily="34" charset="0"/>
                <a:ea typeface="Calibri" panose="020F0502020204030204" pitchFamily="34" charset="0"/>
                <a:cs typeface="Arial" panose="020B0604020202020204" pitchFamily="34" charset="0"/>
              </a:rPr>
              <a:t>. BMC Public Health. 2018;18(1):1–14.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6. 	</a:t>
            </a:r>
            <a:r>
              <a:rPr lang="en-MY" sz="1200" dirty="0" err="1">
                <a:latin typeface="Arial" panose="020B0604020202020204" pitchFamily="34" charset="0"/>
                <a:ea typeface="Calibri" panose="020F0502020204030204" pitchFamily="34" charset="0"/>
                <a:cs typeface="Arial" panose="020B0604020202020204" pitchFamily="34" charset="0"/>
              </a:rPr>
              <a:t>Dubay</a:t>
            </a:r>
            <a:r>
              <a:rPr lang="en-MY" sz="1200" dirty="0">
                <a:latin typeface="Arial" panose="020B0604020202020204" pitchFamily="34" charset="0"/>
                <a:ea typeface="Calibri" panose="020F0502020204030204" pitchFamily="34" charset="0"/>
                <a:cs typeface="Arial" panose="020B0604020202020204" pitchFamily="34" charset="0"/>
              </a:rPr>
              <a:t> LC, Lebrun LA. Health, </a:t>
            </a:r>
            <a:r>
              <a:rPr lang="en-MY" sz="1200" dirty="0" err="1">
                <a:latin typeface="Arial" panose="020B0604020202020204" pitchFamily="34" charset="0"/>
                <a:ea typeface="Calibri" panose="020F0502020204030204" pitchFamily="34" charset="0"/>
                <a:cs typeface="Arial" panose="020B0604020202020204" pitchFamily="34" charset="0"/>
              </a:rPr>
              <a:t>behavior</a:t>
            </a:r>
            <a:r>
              <a:rPr lang="en-MY" sz="1200" dirty="0">
                <a:latin typeface="Arial" panose="020B0604020202020204" pitchFamily="34" charset="0"/>
                <a:ea typeface="Calibri" panose="020F0502020204030204" pitchFamily="34" charset="0"/>
                <a:cs typeface="Arial" panose="020B0604020202020204" pitchFamily="34" charset="0"/>
              </a:rPr>
              <a:t>, and health care disparities: Disentangling the effects of income and race in the United States. Int J Heal Serv. 2012;42(4):607–25.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7. 	Jahoda M. Current concepts of positive mental health. Basic Books; 1958.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8. 	</a:t>
            </a:r>
            <a:r>
              <a:rPr lang="en-MY" sz="1200" dirty="0" err="1">
                <a:latin typeface="Arial" panose="020B0604020202020204" pitchFamily="34" charset="0"/>
                <a:ea typeface="Calibri" panose="020F0502020204030204" pitchFamily="34" charset="0"/>
                <a:cs typeface="Arial" panose="020B0604020202020204" pitchFamily="34" charset="0"/>
              </a:rPr>
              <a:t>Saarni</a:t>
            </a:r>
            <a:r>
              <a:rPr lang="en-MY" sz="1200" dirty="0">
                <a:latin typeface="Arial" panose="020B0604020202020204" pitchFamily="34" charset="0"/>
                <a:ea typeface="Calibri" panose="020F0502020204030204" pitchFamily="34" charset="0"/>
                <a:cs typeface="Arial" panose="020B0604020202020204" pitchFamily="34" charset="0"/>
              </a:rPr>
              <a:t> SI, </a:t>
            </a:r>
            <a:r>
              <a:rPr lang="en-MY" sz="1200" dirty="0" err="1">
                <a:latin typeface="Arial" panose="020B0604020202020204" pitchFamily="34" charset="0"/>
                <a:ea typeface="Calibri" panose="020F0502020204030204" pitchFamily="34" charset="0"/>
                <a:cs typeface="Arial" panose="020B0604020202020204" pitchFamily="34" charset="0"/>
              </a:rPr>
              <a:t>Suvisaari</a:t>
            </a:r>
            <a:r>
              <a:rPr lang="en-MY" sz="1200" dirty="0">
                <a:latin typeface="Arial" panose="020B0604020202020204" pitchFamily="34" charset="0"/>
                <a:ea typeface="Calibri" panose="020F0502020204030204" pitchFamily="34" charset="0"/>
                <a:cs typeface="Arial" panose="020B0604020202020204" pitchFamily="34" charset="0"/>
              </a:rPr>
              <a:t> J, </a:t>
            </a:r>
            <a:r>
              <a:rPr lang="en-MY" sz="1200" dirty="0" err="1">
                <a:latin typeface="Arial" panose="020B0604020202020204" pitchFamily="34" charset="0"/>
                <a:ea typeface="Calibri" panose="020F0502020204030204" pitchFamily="34" charset="0"/>
                <a:cs typeface="Arial" panose="020B0604020202020204" pitchFamily="34" charset="0"/>
              </a:rPr>
              <a:t>Sintonen</a:t>
            </a:r>
            <a:r>
              <a:rPr lang="en-MY" sz="1200" dirty="0">
                <a:latin typeface="Arial" panose="020B0604020202020204" pitchFamily="34" charset="0"/>
                <a:ea typeface="Calibri" panose="020F0502020204030204" pitchFamily="34" charset="0"/>
                <a:cs typeface="Arial" panose="020B0604020202020204" pitchFamily="34" charset="0"/>
              </a:rPr>
              <a:t> H, </a:t>
            </a:r>
            <a:r>
              <a:rPr lang="en-MY" sz="1200" dirty="0" err="1">
                <a:latin typeface="Arial" panose="020B0604020202020204" pitchFamily="34" charset="0"/>
                <a:ea typeface="Calibri" panose="020F0502020204030204" pitchFamily="34" charset="0"/>
                <a:cs typeface="Arial" panose="020B0604020202020204" pitchFamily="34" charset="0"/>
              </a:rPr>
              <a:t>Pirkola</a:t>
            </a:r>
            <a:r>
              <a:rPr lang="en-MY" sz="1200" dirty="0">
                <a:latin typeface="Arial" panose="020B0604020202020204" pitchFamily="34" charset="0"/>
                <a:ea typeface="Calibri" panose="020F0502020204030204" pitchFamily="34" charset="0"/>
                <a:cs typeface="Arial" panose="020B0604020202020204" pitchFamily="34" charset="0"/>
              </a:rPr>
              <a:t> S, Koskinen S, </a:t>
            </a:r>
            <a:r>
              <a:rPr lang="en-MY" sz="1200" dirty="0" err="1">
                <a:latin typeface="Arial" panose="020B0604020202020204" pitchFamily="34" charset="0"/>
                <a:ea typeface="Calibri" panose="020F0502020204030204" pitchFamily="34" charset="0"/>
                <a:cs typeface="Arial" panose="020B0604020202020204" pitchFamily="34" charset="0"/>
              </a:rPr>
              <a:t>Aromaa</a:t>
            </a:r>
            <a:r>
              <a:rPr lang="en-MY" sz="1200" dirty="0">
                <a:latin typeface="Arial" panose="020B0604020202020204" pitchFamily="34" charset="0"/>
                <a:ea typeface="Calibri" panose="020F0502020204030204" pitchFamily="34" charset="0"/>
                <a:cs typeface="Arial" panose="020B0604020202020204" pitchFamily="34" charset="0"/>
              </a:rPr>
              <a:t> A, et al. Impact of psychiatric disorders on health-related quality of life: General population survey. Br J Psychiatry. 2007;190(APR.):326–32.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9. 	Whiteford HA, Ferrari AJ, Degenhardt L, </a:t>
            </a:r>
            <a:r>
              <a:rPr lang="en-MY" sz="1200" dirty="0" err="1">
                <a:latin typeface="Arial" panose="020B0604020202020204" pitchFamily="34" charset="0"/>
                <a:ea typeface="Calibri" panose="020F0502020204030204" pitchFamily="34" charset="0"/>
                <a:cs typeface="Arial" panose="020B0604020202020204" pitchFamily="34" charset="0"/>
              </a:rPr>
              <a:t>Feigin</a:t>
            </a:r>
            <a:r>
              <a:rPr lang="en-MY" sz="1200" dirty="0">
                <a:latin typeface="Arial" panose="020B0604020202020204" pitchFamily="34" charset="0"/>
                <a:ea typeface="Calibri" panose="020F0502020204030204" pitchFamily="34" charset="0"/>
                <a:cs typeface="Arial" panose="020B0604020202020204" pitchFamily="34" charset="0"/>
              </a:rPr>
              <a:t> V, Vos T. The global burden of mental, neurological and substance use disorders: An analysis from the global burden of disease study 2010. </a:t>
            </a:r>
            <a:r>
              <a:rPr lang="en-MY" sz="1200" dirty="0" err="1">
                <a:latin typeface="Arial" panose="020B0604020202020204" pitchFamily="34" charset="0"/>
                <a:ea typeface="Calibri" panose="020F0502020204030204" pitchFamily="34" charset="0"/>
                <a:cs typeface="Arial" panose="020B0604020202020204" pitchFamily="34" charset="0"/>
              </a:rPr>
              <a:t>PLoS</a:t>
            </a:r>
            <a:r>
              <a:rPr lang="en-MY" sz="1200" dirty="0">
                <a:latin typeface="Arial" panose="020B0604020202020204" pitchFamily="34" charset="0"/>
                <a:ea typeface="Calibri" panose="020F0502020204030204" pitchFamily="34" charset="0"/>
                <a:cs typeface="Arial" panose="020B0604020202020204" pitchFamily="34" charset="0"/>
              </a:rPr>
              <a:t> One. 2015;10(2):1–15.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10. 	Walker E, McGee R, </a:t>
            </a:r>
            <a:r>
              <a:rPr lang="en-MY" sz="1200" dirty="0" err="1">
                <a:latin typeface="Arial" panose="020B0604020202020204" pitchFamily="34" charset="0"/>
                <a:ea typeface="Calibri" panose="020F0502020204030204" pitchFamily="34" charset="0"/>
                <a:cs typeface="Arial" panose="020B0604020202020204" pitchFamily="34" charset="0"/>
              </a:rPr>
              <a:t>Druss</a:t>
            </a:r>
            <a:r>
              <a:rPr lang="en-MY" sz="1200" dirty="0">
                <a:latin typeface="Arial" panose="020B0604020202020204" pitchFamily="34" charset="0"/>
                <a:ea typeface="Calibri" panose="020F0502020204030204" pitchFamily="34" charset="0"/>
                <a:cs typeface="Arial" panose="020B0604020202020204" pitchFamily="34" charset="0"/>
              </a:rPr>
              <a:t> B. Mortality in mental disorders and global disease burden implications: a systematic review and meta-analysis. JAMA Psychiatry. 2015;72(4):334–41.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11. 	Cho Y, Lee J, Kim D, Park J, Choi M, Kim H. Factors associated with quality of life in patients with depression: A nationwide population-based study. </a:t>
            </a:r>
            <a:r>
              <a:rPr lang="en-MY" sz="1200" dirty="0" err="1">
                <a:latin typeface="Arial" panose="020B0604020202020204" pitchFamily="34" charset="0"/>
                <a:ea typeface="Calibri" panose="020F0502020204030204" pitchFamily="34" charset="0"/>
                <a:cs typeface="Arial" panose="020B0604020202020204" pitchFamily="34" charset="0"/>
              </a:rPr>
              <a:t>PLoS</a:t>
            </a:r>
            <a:r>
              <a:rPr lang="en-MY" sz="1200" dirty="0">
                <a:latin typeface="Arial" panose="020B0604020202020204" pitchFamily="34" charset="0"/>
                <a:ea typeface="Calibri" panose="020F0502020204030204" pitchFamily="34" charset="0"/>
                <a:cs typeface="Arial" panose="020B0604020202020204" pitchFamily="34" charset="0"/>
              </a:rPr>
              <a:t> One. 2019;14(7).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12. 	</a:t>
            </a:r>
            <a:r>
              <a:rPr lang="en-MY" sz="1200" dirty="0" err="1">
                <a:latin typeface="Arial" panose="020B0604020202020204" pitchFamily="34" charset="0"/>
                <a:ea typeface="Calibri" panose="020F0502020204030204" pitchFamily="34" charset="0"/>
                <a:cs typeface="Arial" panose="020B0604020202020204" pitchFamily="34" charset="0"/>
              </a:rPr>
              <a:t>Rabbanipour</a:t>
            </a:r>
            <a:r>
              <a:rPr lang="en-MY" sz="1200" dirty="0">
                <a:latin typeface="Arial" panose="020B0604020202020204" pitchFamily="34" charset="0"/>
                <a:ea typeface="Calibri" panose="020F0502020204030204" pitchFamily="34" charset="0"/>
                <a:cs typeface="Arial" panose="020B0604020202020204" pitchFamily="34" charset="0"/>
              </a:rPr>
              <a:t> N, </a:t>
            </a:r>
            <a:r>
              <a:rPr lang="en-MY" sz="1200" dirty="0" err="1">
                <a:latin typeface="Arial" panose="020B0604020202020204" pitchFamily="34" charset="0"/>
                <a:ea typeface="Calibri" panose="020F0502020204030204" pitchFamily="34" charset="0"/>
                <a:cs typeface="Arial" panose="020B0604020202020204" pitchFamily="34" charset="0"/>
              </a:rPr>
              <a:t>Roohafza</a:t>
            </a:r>
            <a:r>
              <a:rPr lang="en-MY" sz="1200" dirty="0">
                <a:latin typeface="Arial" panose="020B0604020202020204" pitchFamily="34" charset="0"/>
                <a:ea typeface="Calibri" panose="020F0502020204030204" pitchFamily="34" charset="0"/>
                <a:cs typeface="Arial" panose="020B0604020202020204" pitchFamily="34" charset="0"/>
              </a:rPr>
              <a:t> H, </a:t>
            </a:r>
            <a:r>
              <a:rPr lang="en-MY" sz="1200" dirty="0" err="1">
                <a:latin typeface="Arial" panose="020B0604020202020204" pitchFamily="34" charset="0"/>
                <a:ea typeface="Calibri" panose="020F0502020204030204" pitchFamily="34" charset="0"/>
                <a:cs typeface="Arial" panose="020B0604020202020204" pitchFamily="34" charset="0"/>
              </a:rPr>
              <a:t>Feizi</a:t>
            </a:r>
            <a:r>
              <a:rPr lang="en-MY" sz="1200" dirty="0">
                <a:latin typeface="Arial" panose="020B0604020202020204" pitchFamily="34" charset="0"/>
                <a:ea typeface="Calibri" panose="020F0502020204030204" pitchFamily="34" charset="0"/>
                <a:cs typeface="Arial" panose="020B0604020202020204" pitchFamily="34" charset="0"/>
              </a:rPr>
              <a:t> A, </a:t>
            </a:r>
            <a:r>
              <a:rPr lang="en-MY" sz="1200" dirty="0" err="1">
                <a:latin typeface="Arial" panose="020B0604020202020204" pitchFamily="34" charset="0"/>
                <a:ea typeface="Calibri" panose="020F0502020204030204" pitchFamily="34" charset="0"/>
                <a:cs typeface="Arial" panose="020B0604020202020204" pitchFamily="34" charset="0"/>
              </a:rPr>
              <a:t>Rabey</a:t>
            </a:r>
            <a:r>
              <a:rPr lang="en-MY" sz="1200" dirty="0">
                <a:latin typeface="Arial" panose="020B0604020202020204" pitchFamily="34" charset="0"/>
                <a:ea typeface="Calibri" panose="020F0502020204030204" pitchFamily="34" charset="0"/>
                <a:cs typeface="Arial" panose="020B0604020202020204" pitchFamily="34" charset="0"/>
              </a:rPr>
              <a:t> K, </a:t>
            </a:r>
            <a:r>
              <a:rPr lang="en-MY" sz="1200" dirty="0" err="1">
                <a:latin typeface="Arial" panose="020B0604020202020204" pitchFamily="34" charset="0"/>
                <a:ea typeface="Calibri" panose="020F0502020204030204" pitchFamily="34" charset="0"/>
                <a:cs typeface="Arial" panose="020B0604020202020204" pitchFamily="34" charset="0"/>
              </a:rPr>
              <a:t>Sarrafzadegan</a:t>
            </a:r>
            <a:r>
              <a:rPr lang="en-MY" sz="1200" dirty="0">
                <a:latin typeface="Arial" panose="020B0604020202020204" pitchFamily="34" charset="0"/>
                <a:ea typeface="Calibri" panose="020F0502020204030204" pitchFamily="34" charset="0"/>
                <a:cs typeface="Arial" panose="020B0604020202020204" pitchFamily="34" charset="0"/>
              </a:rPr>
              <a:t> N. The association between sleep duration and quality of life: A </a:t>
            </a:r>
            <a:r>
              <a:rPr lang="en-MY" sz="1200" dirty="0" err="1">
                <a:latin typeface="Arial" panose="020B0604020202020204" pitchFamily="34" charset="0"/>
                <a:ea typeface="Calibri" panose="020F0502020204030204" pitchFamily="34" charset="0"/>
                <a:cs typeface="Arial" panose="020B0604020202020204" pitchFamily="34" charset="0"/>
              </a:rPr>
              <a:t>crosssectional</a:t>
            </a:r>
            <a:r>
              <a:rPr lang="en-MY" sz="1200" dirty="0">
                <a:latin typeface="Arial" panose="020B0604020202020204" pitchFamily="34" charset="0"/>
                <a:ea typeface="Calibri" panose="020F0502020204030204" pitchFamily="34" charset="0"/>
                <a:cs typeface="Arial" panose="020B0604020202020204" pitchFamily="34" charset="0"/>
              </a:rPr>
              <a:t> study in a large sample of Isfahan steal company’s employees. Iran </a:t>
            </a:r>
            <a:r>
              <a:rPr lang="en-MY" sz="1200" dirty="0" err="1">
                <a:latin typeface="Arial" panose="020B0604020202020204" pitchFamily="34" charset="0"/>
                <a:ea typeface="Calibri" panose="020F0502020204030204" pitchFamily="34" charset="0"/>
                <a:cs typeface="Arial" panose="020B0604020202020204" pitchFamily="34" charset="0"/>
              </a:rPr>
              <a:t>Occup</a:t>
            </a:r>
            <a:r>
              <a:rPr lang="en-MY" sz="1200" dirty="0">
                <a:latin typeface="Arial" panose="020B0604020202020204" pitchFamily="34" charset="0"/>
                <a:ea typeface="Calibri" panose="020F0502020204030204" pitchFamily="34" charset="0"/>
                <a:cs typeface="Arial" panose="020B0604020202020204" pitchFamily="34" charset="0"/>
              </a:rPr>
              <a:t> Heal. 2018;15(3):31–44.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13. 	Tang AL, Thomas SJ. Relationships Between Depressive Symptoms, Other Psychological Symptoms, and Quality of Life. Psychiatry Res [Internet]. 2020;289(October 2019):113049. Available from: https://doi.org/10.1016/j.psychres.2020.113049</a:t>
            </a:r>
          </a:p>
        </p:txBody>
      </p:sp>
    </p:spTree>
    <p:extLst>
      <p:ext uri="{BB962C8B-B14F-4D97-AF65-F5344CB8AC3E}">
        <p14:creationId xmlns:p14="http://schemas.microsoft.com/office/powerpoint/2010/main" val="188070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References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3" name="Rectangle 2">
            <a:extLst>
              <a:ext uri="{FF2B5EF4-FFF2-40B4-BE49-F238E27FC236}">
                <a16:creationId xmlns:a16="http://schemas.microsoft.com/office/drawing/2014/main" id="{5B204A20-EEFF-4FC7-B874-3393BBA1DE09}"/>
              </a:ext>
            </a:extLst>
          </p:cNvPr>
          <p:cNvSpPr/>
          <p:nvPr/>
        </p:nvSpPr>
        <p:spPr>
          <a:xfrm>
            <a:off x="103908" y="1429088"/>
            <a:ext cx="11932229" cy="5139869"/>
          </a:xfrm>
          <a:prstGeom prst="rect">
            <a:avLst/>
          </a:prstGeom>
        </p:spPr>
        <p:txBody>
          <a:bodyPr wrap="square">
            <a:spAutoFit/>
          </a:bodyPr>
          <a:lstStyle/>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14. 	</a:t>
            </a:r>
            <a:r>
              <a:rPr lang="en-MY" sz="1200" dirty="0" err="1">
                <a:latin typeface="Arial" panose="020B0604020202020204" pitchFamily="34" charset="0"/>
                <a:ea typeface="Calibri" panose="020F0502020204030204" pitchFamily="34" charset="0"/>
                <a:cs typeface="Arial" panose="020B0604020202020204" pitchFamily="34" charset="0"/>
              </a:rPr>
              <a:t>Raknes</a:t>
            </a:r>
            <a:r>
              <a:rPr lang="en-MY" sz="1200" dirty="0">
                <a:latin typeface="Arial" panose="020B0604020202020204" pitchFamily="34" charset="0"/>
                <a:ea typeface="Calibri" panose="020F0502020204030204" pitchFamily="34" charset="0"/>
                <a:cs typeface="Arial" panose="020B0604020202020204" pitchFamily="34" charset="0"/>
              </a:rPr>
              <a:t> S, </a:t>
            </a:r>
            <a:r>
              <a:rPr lang="en-MY" sz="1200" dirty="0" err="1">
                <a:latin typeface="Arial" panose="020B0604020202020204" pitchFamily="34" charset="0"/>
                <a:ea typeface="Calibri" panose="020F0502020204030204" pitchFamily="34" charset="0"/>
                <a:cs typeface="Arial" panose="020B0604020202020204" pitchFamily="34" charset="0"/>
              </a:rPr>
              <a:t>Pallesen</a:t>
            </a:r>
            <a:r>
              <a:rPr lang="en-MY" sz="1200" dirty="0">
                <a:latin typeface="Arial" panose="020B0604020202020204" pitchFamily="34" charset="0"/>
                <a:ea typeface="Calibri" panose="020F0502020204030204" pitchFamily="34" charset="0"/>
                <a:cs typeface="Arial" panose="020B0604020202020204" pitchFamily="34" charset="0"/>
              </a:rPr>
              <a:t> S, </a:t>
            </a:r>
            <a:r>
              <a:rPr lang="en-MY" sz="1200" dirty="0" err="1">
                <a:latin typeface="Arial" panose="020B0604020202020204" pitchFamily="34" charset="0"/>
                <a:ea typeface="Calibri" panose="020F0502020204030204" pitchFamily="34" charset="0"/>
                <a:cs typeface="Arial" panose="020B0604020202020204" pitchFamily="34" charset="0"/>
              </a:rPr>
              <a:t>Himle</a:t>
            </a:r>
            <a:r>
              <a:rPr lang="en-MY" sz="1200" dirty="0">
                <a:latin typeface="Arial" panose="020B0604020202020204" pitchFamily="34" charset="0"/>
                <a:ea typeface="Calibri" panose="020F0502020204030204" pitchFamily="34" charset="0"/>
                <a:cs typeface="Arial" panose="020B0604020202020204" pitchFamily="34" charset="0"/>
              </a:rPr>
              <a:t> JA, </a:t>
            </a:r>
            <a:r>
              <a:rPr lang="en-MY" sz="1200" dirty="0" err="1">
                <a:latin typeface="Arial" panose="020B0604020202020204" pitchFamily="34" charset="0"/>
                <a:ea typeface="Calibri" panose="020F0502020204030204" pitchFamily="34" charset="0"/>
                <a:cs typeface="Arial" panose="020B0604020202020204" pitchFamily="34" charset="0"/>
              </a:rPr>
              <a:t>Bjaastad</a:t>
            </a:r>
            <a:r>
              <a:rPr lang="en-MY" sz="1200" dirty="0">
                <a:latin typeface="Arial" panose="020B0604020202020204" pitchFamily="34" charset="0"/>
                <a:ea typeface="Calibri" panose="020F0502020204030204" pitchFamily="34" charset="0"/>
                <a:cs typeface="Arial" panose="020B0604020202020204" pitchFamily="34" charset="0"/>
              </a:rPr>
              <a:t> JF, </a:t>
            </a:r>
            <a:r>
              <a:rPr lang="en-MY" sz="1200" dirty="0" err="1">
                <a:latin typeface="Arial" panose="020B0604020202020204" pitchFamily="34" charset="0"/>
                <a:ea typeface="Calibri" panose="020F0502020204030204" pitchFamily="34" charset="0"/>
                <a:cs typeface="Arial" panose="020B0604020202020204" pitchFamily="34" charset="0"/>
              </a:rPr>
              <a:t>Wergeland</a:t>
            </a:r>
            <a:r>
              <a:rPr lang="en-MY" sz="1200" dirty="0">
                <a:latin typeface="Arial" panose="020B0604020202020204" pitchFamily="34" charset="0"/>
                <a:ea typeface="Calibri" panose="020F0502020204030204" pitchFamily="34" charset="0"/>
                <a:cs typeface="Arial" panose="020B0604020202020204" pitchFamily="34" charset="0"/>
              </a:rPr>
              <a:t> GJ, </a:t>
            </a:r>
            <a:r>
              <a:rPr lang="en-MY" sz="1200" dirty="0" err="1">
                <a:latin typeface="Arial" panose="020B0604020202020204" pitchFamily="34" charset="0"/>
                <a:ea typeface="Calibri" panose="020F0502020204030204" pitchFamily="34" charset="0"/>
                <a:cs typeface="Arial" panose="020B0604020202020204" pitchFamily="34" charset="0"/>
              </a:rPr>
              <a:t>Hoffart</a:t>
            </a:r>
            <a:r>
              <a:rPr lang="en-MY" sz="1200" dirty="0">
                <a:latin typeface="Arial" panose="020B0604020202020204" pitchFamily="34" charset="0"/>
                <a:ea typeface="Calibri" panose="020F0502020204030204" pitchFamily="34" charset="0"/>
                <a:cs typeface="Arial" panose="020B0604020202020204" pitchFamily="34" charset="0"/>
              </a:rPr>
              <a:t> A, et al. Quality of life in anxious adolescents. Child </a:t>
            </a:r>
            <a:r>
              <a:rPr lang="en-MY" sz="1200" dirty="0" err="1">
                <a:latin typeface="Arial" panose="020B0604020202020204" pitchFamily="34" charset="0"/>
                <a:ea typeface="Calibri" panose="020F0502020204030204" pitchFamily="34" charset="0"/>
                <a:cs typeface="Arial" panose="020B0604020202020204" pitchFamily="34" charset="0"/>
              </a:rPr>
              <a:t>Adolesc</a:t>
            </a:r>
            <a:r>
              <a:rPr lang="en-MY" sz="1200" dirty="0">
                <a:latin typeface="Arial" panose="020B0604020202020204" pitchFamily="34" charset="0"/>
                <a:ea typeface="Calibri" panose="020F0502020204030204" pitchFamily="34" charset="0"/>
                <a:cs typeface="Arial" panose="020B0604020202020204" pitchFamily="34" charset="0"/>
              </a:rPr>
              <a:t> Psychiatry </a:t>
            </a:r>
            <a:r>
              <a:rPr lang="en-MY" sz="1200" dirty="0" err="1">
                <a:latin typeface="Arial" panose="020B0604020202020204" pitchFamily="34" charset="0"/>
                <a:ea typeface="Calibri" panose="020F0502020204030204" pitchFamily="34" charset="0"/>
                <a:cs typeface="Arial" panose="020B0604020202020204" pitchFamily="34" charset="0"/>
              </a:rPr>
              <a:t>Ment</a:t>
            </a:r>
            <a:r>
              <a:rPr lang="en-MY" sz="1200" dirty="0">
                <a:latin typeface="Arial" panose="020B0604020202020204" pitchFamily="34" charset="0"/>
                <a:ea typeface="Calibri" panose="020F0502020204030204" pitchFamily="34" charset="0"/>
                <a:cs typeface="Arial" panose="020B0604020202020204" pitchFamily="34" charset="0"/>
              </a:rPr>
              <a:t> Health. 2017;11(1):1–12.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15. 	</a:t>
            </a:r>
            <a:r>
              <a:rPr lang="en-MY" sz="1200" dirty="0" err="1">
                <a:latin typeface="Arial" panose="020B0604020202020204" pitchFamily="34" charset="0"/>
                <a:ea typeface="Calibri" panose="020F0502020204030204" pitchFamily="34" charset="0"/>
                <a:cs typeface="Arial" panose="020B0604020202020204" pitchFamily="34" charset="0"/>
              </a:rPr>
              <a:t>Leiler</a:t>
            </a:r>
            <a:r>
              <a:rPr lang="en-MY" sz="1200" dirty="0">
                <a:latin typeface="Arial" panose="020B0604020202020204" pitchFamily="34" charset="0"/>
                <a:ea typeface="Calibri" panose="020F0502020204030204" pitchFamily="34" charset="0"/>
                <a:cs typeface="Arial" panose="020B0604020202020204" pitchFamily="34" charset="0"/>
              </a:rPr>
              <a:t> A, </a:t>
            </a:r>
            <a:r>
              <a:rPr lang="en-MY" sz="1200" dirty="0" err="1">
                <a:latin typeface="Arial" panose="020B0604020202020204" pitchFamily="34" charset="0"/>
                <a:ea typeface="Calibri" panose="020F0502020204030204" pitchFamily="34" charset="0"/>
                <a:cs typeface="Arial" panose="020B0604020202020204" pitchFamily="34" charset="0"/>
              </a:rPr>
              <a:t>Bjärtå</a:t>
            </a:r>
            <a:r>
              <a:rPr lang="en-MY" sz="1200" dirty="0">
                <a:latin typeface="Arial" panose="020B0604020202020204" pitchFamily="34" charset="0"/>
                <a:ea typeface="Calibri" panose="020F0502020204030204" pitchFamily="34" charset="0"/>
                <a:cs typeface="Arial" panose="020B0604020202020204" pitchFamily="34" charset="0"/>
              </a:rPr>
              <a:t> A, </a:t>
            </a:r>
            <a:r>
              <a:rPr lang="en-MY" sz="1200" dirty="0" err="1">
                <a:latin typeface="Arial" panose="020B0604020202020204" pitchFamily="34" charset="0"/>
                <a:ea typeface="Calibri" panose="020F0502020204030204" pitchFamily="34" charset="0"/>
                <a:cs typeface="Arial" panose="020B0604020202020204" pitchFamily="34" charset="0"/>
              </a:rPr>
              <a:t>Ekdahl</a:t>
            </a:r>
            <a:r>
              <a:rPr lang="en-MY" sz="1200" dirty="0">
                <a:latin typeface="Arial" panose="020B0604020202020204" pitchFamily="34" charset="0"/>
                <a:ea typeface="Calibri" panose="020F0502020204030204" pitchFamily="34" charset="0"/>
                <a:cs typeface="Arial" panose="020B0604020202020204" pitchFamily="34" charset="0"/>
              </a:rPr>
              <a:t> J, </a:t>
            </a:r>
            <a:r>
              <a:rPr lang="en-MY" sz="1200" dirty="0" err="1">
                <a:latin typeface="Arial" panose="020B0604020202020204" pitchFamily="34" charset="0"/>
                <a:ea typeface="Calibri" panose="020F0502020204030204" pitchFamily="34" charset="0"/>
                <a:cs typeface="Arial" panose="020B0604020202020204" pitchFamily="34" charset="0"/>
              </a:rPr>
              <a:t>Wasteson</a:t>
            </a:r>
            <a:r>
              <a:rPr lang="en-MY" sz="1200" dirty="0">
                <a:latin typeface="Arial" panose="020B0604020202020204" pitchFamily="34" charset="0"/>
                <a:ea typeface="Calibri" panose="020F0502020204030204" pitchFamily="34" charset="0"/>
                <a:cs typeface="Arial" panose="020B0604020202020204" pitchFamily="34" charset="0"/>
              </a:rPr>
              <a:t> E. Mental health and quality of life among asylum seekers and refugees living in refugee housing facilities in Sweden. Soc Psychiatry </a:t>
            </a:r>
            <a:r>
              <a:rPr lang="en-MY" sz="1200" dirty="0" err="1">
                <a:latin typeface="Arial" panose="020B0604020202020204" pitchFamily="34" charset="0"/>
                <a:ea typeface="Calibri" panose="020F0502020204030204" pitchFamily="34" charset="0"/>
                <a:cs typeface="Arial" panose="020B0604020202020204" pitchFamily="34" charset="0"/>
              </a:rPr>
              <a:t>Psychiatr</a:t>
            </a:r>
            <a:r>
              <a:rPr lang="en-MY" sz="1200" dirty="0">
                <a:latin typeface="Arial" panose="020B0604020202020204" pitchFamily="34" charset="0"/>
                <a:ea typeface="Calibri" panose="020F0502020204030204" pitchFamily="34" charset="0"/>
                <a:cs typeface="Arial" panose="020B0604020202020204" pitchFamily="34" charset="0"/>
              </a:rPr>
              <a:t> </a:t>
            </a:r>
            <a:r>
              <a:rPr lang="en-MY" sz="1200" dirty="0" err="1">
                <a:latin typeface="Arial" panose="020B0604020202020204" pitchFamily="34" charset="0"/>
                <a:ea typeface="Calibri" panose="020F0502020204030204" pitchFamily="34" charset="0"/>
                <a:cs typeface="Arial" panose="020B0604020202020204" pitchFamily="34" charset="0"/>
              </a:rPr>
              <a:t>Epidemiol</a:t>
            </a:r>
            <a:r>
              <a:rPr lang="en-MY" sz="1200" dirty="0">
                <a:latin typeface="Arial" panose="020B0604020202020204" pitchFamily="34" charset="0"/>
                <a:ea typeface="Calibri" panose="020F0502020204030204" pitchFamily="34" charset="0"/>
                <a:cs typeface="Arial" panose="020B0604020202020204" pitchFamily="34" charset="0"/>
              </a:rPr>
              <a:t>. 2019;54(5):543–51.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16. 	Baker E. Socioeconomic Status, Definition. The Wiley Blackwell </a:t>
            </a:r>
            <a:r>
              <a:rPr lang="en-MY" sz="1200" dirty="0" err="1">
                <a:latin typeface="Arial" panose="020B0604020202020204" pitchFamily="34" charset="0"/>
                <a:ea typeface="Calibri" panose="020F0502020204030204" pitchFamily="34" charset="0"/>
                <a:cs typeface="Arial" panose="020B0604020202020204" pitchFamily="34" charset="0"/>
              </a:rPr>
              <a:t>Encyclopedia</a:t>
            </a:r>
            <a:r>
              <a:rPr lang="en-MY" sz="1200" dirty="0">
                <a:latin typeface="Arial" panose="020B0604020202020204" pitchFamily="34" charset="0"/>
                <a:ea typeface="Calibri" panose="020F0502020204030204" pitchFamily="34" charset="0"/>
                <a:cs typeface="Arial" panose="020B0604020202020204" pitchFamily="34" charset="0"/>
              </a:rPr>
              <a:t> of Health, Illness, </a:t>
            </a:r>
            <a:r>
              <a:rPr lang="en-MY" sz="1200" dirty="0" err="1">
                <a:latin typeface="Arial" panose="020B0604020202020204" pitchFamily="34" charset="0"/>
                <a:ea typeface="Calibri" panose="020F0502020204030204" pitchFamily="34" charset="0"/>
                <a:cs typeface="Arial" panose="020B0604020202020204" pitchFamily="34" charset="0"/>
              </a:rPr>
              <a:t>Behavior</a:t>
            </a:r>
            <a:r>
              <a:rPr lang="en-MY" sz="1200" dirty="0">
                <a:latin typeface="Arial" panose="020B0604020202020204" pitchFamily="34" charset="0"/>
                <a:ea typeface="Calibri" panose="020F0502020204030204" pitchFamily="34" charset="0"/>
                <a:cs typeface="Arial" panose="020B0604020202020204" pitchFamily="34" charset="0"/>
              </a:rPr>
              <a:t>, and Society. 2014.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17. 	Cho Y, Lee J, Kim D, Park J, Choi M, Kim H, et al. Factors associated with quality of life in patients with depression: A nationwide population-based study. </a:t>
            </a:r>
            <a:r>
              <a:rPr lang="en-MY" sz="1200" dirty="0" err="1">
                <a:latin typeface="Arial" panose="020B0604020202020204" pitchFamily="34" charset="0"/>
                <a:ea typeface="Calibri" panose="020F0502020204030204" pitchFamily="34" charset="0"/>
                <a:cs typeface="Arial" panose="020B0604020202020204" pitchFamily="34" charset="0"/>
              </a:rPr>
              <a:t>PLoS</a:t>
            </a:r>
            <a:r>
              <a:rPr lang="en-MY" sz="1200" dirty="0">
                <a:latin typeface="Arial" panose="020B0604020202020204" pitchFamily="34" charset="0"/>
                <a:ea typeface="Calibri" panose="020F0502020204030204" pitchFamily="34" charset="0"/>
                <a:cs typeface="Arial" panose="020B0604020202020204" pitchFamily="34" charset="0"/>
              </a:rPr>
              <a:t> One [Internet]. 2019;14(7):1–12. Available from: https://doi.org/10.1016/j.psychres.2020.113049</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18. 	Mirzaei M, </a:t>
            </a:r>
            <a:r>
              <a:rPr lang="en-MY" sz="1200" dirty="0" err="1">
                <a:latin typeface="Arial" panose="020B0604020202020204" pitchFamily="34" charset="0"/>
                <a:ea typeface="Calibri" panose="020F0502020204030204" pitchFamily="34" charset="0"/>
                <a:cs typeface="Arial" panose="020B0604020202020204" pitchFamily="34" charset="0"/>
              </a:rPr>
              <a:t>Ardekani</a:t>
            </a:r>
            <a:r>
              <a:rPr lang="en-MY" sz="1200" dirty="0">
                <a:latin typeface="Arial" panose="020B0604020202020204" pitchFamily="34" charset="0"/>
                <a:ea typeface="Calibri" panose="020F0502020204030204" pitchFamily="34" charset="0"/>
                <a:cs typeface="Arial" panose="020B0604020202020204" pitchFamily="34" charset="0"/>
              </a:rPr>
              <a:t> SMY, Mirzaei M, </a:t>
            </a:r>
            <a:r>
              <a:rPr lang="en-MY" sz="1200" dirty="0" err="1">
                <a:latin typeface="Arial" panose="020B0604020202020204" pitchFamily="34" charset="0"/>
                <a:ea typeface="Calibri" panose="020F0502020204030204" pitchFamily="34" charset="0"/>
                <a:cs typeface="Arial" panose="020B0604020202020204" pitchFamily="34" charset="0"/>
              </a:rPr>
              <a:t>Dehghani</a:t>
            </a:r>
            <a:r>
              <a:rPr lang="en-MY" sz="1200" dirty="0">
                <a:latin typeface="Arial" panose="020B0604020202020204" pitchFamily="34" charset="0"/>
                <a:ea typeface="Calibri" panose="020F0502020204030204" pitchFamily="34" charset="0"/>
                <a:cs typeface="Arial" panose="020B0604020202020204" pitchFamily="34" charset="0"/>
              </a:rPr>
              <a:t> A. Prevalence of depression, anxiety and stress among adult population: Results of </a:t>
            </a:r>
            <a:r>
              <a:rPr lang="en-MY" sz="1200" dirty="0" err="1">
                <a:latin typeface="Arial" panose="020B0604020202020204" pitchFamily="34" charset="0"/>
                <a:ea typeface="Calibri" panose="020F0502020204030204" pitchFamily="34" charset="0"/>
                <a:cs typeface="Arial" panose="020B0604020202020204" pitchFamily="34" charset="0"/>
              </a:rPr>
              <a:t>yazd</a:t>
            </a:r>
            <a:r>
              <a:rPr lang="en-MY" sz="1200" dirty="0">
                <a:latin typeface="Arial" panose="020B0604020202020204" pitchFamily="34" charset="0"/>
                <a:ea typeface="Calibri" panose="020F0502020204030204" pitchFamily="34" charset="0"/>
                <a:cs typeface="Arial" panose="020B0604020202020204" pitchFamily="34" charset="0"/>
              </a:rPr>
              <a:t> health study. Iran J Psychiatry. 2019;14(2):137–46.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19. 	</a:t>
            </a:r>
            <a:r>
              <a:rPr lang="en-MY" sz="1200" dirty="0" err="1">
                <a:latin typeface="Arial" panose="020B0604020202020204" pitchFamily="34" charset="0"/>
                <a:ea typeface="Calibri" panose="020F0502020204030204" pitchFamily="34" charset="0"/>
                <a:cs typeface="Arial" panose="020B0604020202020204" pitchFamily="34" charset="0"/>
              </a:rPr>
              <a:t>Dahmann</a:t>
            </a:r>
            <a:r>
              <a:rPr lang="en-MY" sz="1200" dirty="0">
                <a:latin typeface="Arial" panose="020B0604020202020204" pitchFamily="34" charset="0"/>
                <a:ea typeface="Calibri" panose="020F0502020204030204" pitchFamily="34" charset="0"/>
                <a:cs typeface="Arial" panose="020B0604020202020204" pitchFamily="34" charset="0"/>
              </a:rPr>
              <a:t> SC. The protective (?) effect of Education on Mental Health. Berlin; 2017.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20. 	</a:t>
            </a:r>
            <a:r>
              <a:rPr lang="en-MY" sz="1200" dirty="0" err="1">
                <a:latin typeface="Arial" panose="020B0604020202020204" pitchFamily="34" charset="0"/>
                <a:ea typeface="Calibri" panose="020F0502020204030204" pitchFamily="34" charset="0"/>
                <a:cs typeface="Arial" panose="020B0604020202020204" pitchFamily="34" charset="0"/>
              </a:rPr>
              <a:t>Sunde</a:t>
            </a:r>
            <a:r>
              <a:rPr lang="en-MY" sz="1200" dirty="0">
                <a:latin typeface="Arial" panose="020B0604020202020204" pitchFamily="34" charset="0"/>
                <a:ea typeface="Calibri" panose="020F0502020204030204" pitchFamily="34" charset="0"/>
                <a:cs typeface="Arial" panose="020B0604020202020204" pitchFamily="34" charset="0"/>
              </a:rPr>
              <a:t> M. Examining the relationship between socioeconomic status and mental health quality of life in a rural </a:t>
            </a:r>
            <a:r>
              <a:rPr lang="en-MY" sz="1200" dirty="0" err="1">
                <a:latin typeface="Arial" panose="020B0604020202020204" pitchFamily="34" charset="0"/>
                <a:ea typeface="Calibri" panose="020F0502020204030204" pitchFamily="34" charset="0"/>
                <a:cs typeface="Arial" panose="020B0604020202020204" pitchFamily="34" charset="0"/>
              </a:rPr>
              <a:t>neighborhood</a:t>
            </a:r>
            <a:r>
              <a:rPr lang="en-MY" sz="1200" dirty="0">
                <a:latin typeface="Arial" panose="020B0604020202020204" pitchFamily="34" charset="0"/>
                <a:ea typeface="Calibri" panose="020F0502020204030204" pitchFamily="34" charset="0"/>
                <a:cs typeface="Arial" panose="020B0604020202020204" pitchFamily="34" charset="0"/>
              </a:rPr>
              <a:t> context. University of Iowa; 2016.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21. 	</a:t>
            </a:r>
            <a:r>
              <a:rPr lang="en-MY" sz="1200" dirty="0" err="1">
                <a:latin typeface="Arial" panose="020B0604020202020204" pitchFamily="34" charset="0"/>
                <a:ea typeface="Calibri" panose="020F0502020204030204" pitchFamily="34" charset="0"/>
                <a:cs typeface="Arial" panose="020B0604020202020204" pitchFamily="34" charset="0"/>
              </a:rPr>
              <a:t>Kerebih</a:t>
            </a:r>
            <a:r>
              <a:rPr lang="en-MY" sz="1200" dirty="0">
                <a:latin typeface="Arial" panose="020B0604020202020204" pitchFamily="34" charset="0"/>
                <a:ea typeface="Calibri" panose="020F0502020204030204" pitchFamily="34" charset="0"/>
                <a:cs typeface="Arial" panose="020B0604020202020204" pitchFamily="34" charset="0"/>
              </a:rPr>
              <a:t> H, </a:t>
            </a:r>
            <a:r>
              <a:rPr lang="en-MY" sz="1200" dirty="0" err="1">
                <a:latin typeface="Arial" panose="020B0604020202020204" pitchFamily="34" charset="0"/>
                <a:ea typeface="Calibri" panose="020F0502020204030204" pitchFamily="34" charset="0"/>
                <a:cs typeface="Arial" panose="020B0604020202020204" pitchFamily="34" charset="0"/>
              </a:rPr>
              <a:t>Soboka</a:t>
            </a:r>
            <a:r>
              <a:rPr lang="en-MY" sz="1200" dirty="0">
                <a:latin typeface="Arial" panose="020B0604020202020204" pitchFamily="34" charset="0"/>
                <a:ea typeface="Calibri" panose="020F0502020204030204" pitchFamily="34" charset="0"/>
                <a:cs typeface="Arial" panose="020B0604020202020204" pitchFamily="34" charset="0"/>
              </a:rPr>
              <a:t> M. Prevalence of Common Mental Disorders and Associated Factors among Residents of </a:t>
            </a:r>
            <a:r>
              <a:rPr lang="en-MY" sz="1200" dirty="0" err="1">
                <a:latin typeface="Arial" panose="020B0604020202020204" pitchFamily="34" charset="0"/>
                <a:ea typeface="Calibri" panose="020F0502020204030204" pitchFamily="34" charset="0"/>
                <a:cs typeface="Arial" panose="020B0604020202020204" pitchFamily="34" charset="0"/>
              </a:rPr>
              <a:t>Jimma</a:t>
            </a:r>
            <a:r>
              <a:rPr lang="en-MY" sz="1200" dirty="0">
                <a:latin typeface="Arial" panose="020B0604020202020204" pitchFamily="34" charset="0"/>
                <a:ea typeface="Calibri" panose="020F0502020204030204" pitchFamily="34" charset="0"/>
                <a:cs typeface="Arial" panose="020B0604020202020204" pitchFamily="34" charset="0"/>
              </a:rPr>
              <a:t> Town, South West Ethiopia. J Psychiatry. 2016;19(4).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22. 	</a:t>
            </a:r>
            <a:r>
              <a:rPr lang="en-MY" sz="1200" dirty="0" err="1">
                <a:latin typeface="Arial" panose="020B0604020202020204" pitchFamily="34" charset="0"/>
                <a:ea typeface="Calibri" panose="020F0502020204030204" pitchFamily="34" charset="0"/>
                <a:cs typeface="Arial" panose="020B0604020202020204" pitchFamily="34" charset="0"/>
              </a:rPr>
              <a:t>Maciel</a:t>
            </a:r>
            <a:r>
              <a:rPr lang="en-MY" sz="1200" dirty="0">
                <a:latin typeface="Arial" panose="020B0604020202020204" pitchFamily="34" charset="0"/>
                <a:ea typeface="Calibri" panose="020F0502020204030204" pitchFamily="34" charset="0"/>
                <a:cs typeface="Arial" panose="020B0604020202020204" pitchFamily="34" charset="0"/>
              </a:rPr>
              <a:t> NM, De Conti MHS, </a:t>
            </a:r>
            <a:r>
              <a:rPr lang="en-MY" sz="1200" dirty="0" err="1">
                <a:latin typeface="Arial" panose="020B0604020202020204" pitchFamily="34" charset="0"/>
                <a:ea typeface="Calibri" panose="020F0502020204030204" pitchFamily="34" charset="0"/>
                <a:cs typeface="Arial" panose="020B0604020202020204" pitchFamily="34" charset="0"/>
              </a:rPr>
              <a:t>Simeão</a:t>
            </a:r>
            <a:r>
              <a:rPr lang="en-MY" sz="1200" dirty="0">
                <a:latin typeface="Arial" panose="020B0604020202020204" pitchFamily="34" charset="0"/>
                <a:ea typeface="Calibri" panose="020F0502020204030204" pitchFamily="34" charset="0"/>
                <a:cs typeface="Arial" panose="020B0604020202020204" pitchFamily="34" charset="0"/>
              </a:rPr>
              <a:t> SFAP, </a:t>
            </a:r>
            <a:r>
              <a:rPr lang="en-MY" sz="1200" dirty="0" err="1">
                <a:latin typeface="Arial" panose="020B0604020202020204" pitchFamily="34" charset="0"/>
                <a:ea typeface="Calibri" panose="020F0502020204030204" pitchFamily="34" charset="0"/>
                <a:cs typeface="Arial" panose="020B0604020202020204" pitchFamily="34" charset="0"/>
              </a:rPr>
              <a:t>Genebra</a:t>
            </a:r>
            <a:r>
              <a:rPr lang="en-MY" sz="1200" dirty="0">
                <a:latin typeface="Arial" panose="020B0604020202020204" pitchFamily="34" charset="0"/>
                <a:ea typeface="Calibri" panose="020F0502020204030204" pitchFamily="34" charset="0"/>
                <a:cs typeface="Arial" panose="020B0604020202020204" pitchFamily="34" charset="0"/>
              </a:rPr>
              <a:t> CVDS, </a:t>
            </a:r>
            <a:r>
              <a:rPr lang="en-MY" sz="1200" dirty="0" err="1">
                <a:latin typeface="Arial" panose="020B0604020202020204" pitchFamily="34" charset="0"/>
                <a:ea typeface="Calibri" panose="020F0502020204030204" pitchFamily="34" charset="0"/>
                <a:cs typeface="Arial" panose="020B0604020202020204" pitchFamily="34" charset="0"/>
              </a:rPr>
              <a:t>Corrente</a:t>
            </a:r>
            <a:r>
              <a:rPr lang="en-MY" sz="1200" dirty="0">
                <a:latin typeface="Arial" panose="020B0604020202020204" pitchFamily="34" charset="0"/>
                <a:ea typeface="Calibri" panose="020F0502020204030204" pitchFamily="34" charset="0"/>
                <a:cs typeface="Arial" panose="020B0604020202020204" pitchFamily="34" charset="0"/>
              </a:rPr>
              <a:t> JE, De </a:t>
            </a:r>
            <a:r>
              <a:rPr lang="en-MY" sz="1200" dirty="0" err="1">
                <a:latin typeface="Arial" panose="020B0604020202020204" pitchFamily="34" charset="0"/>
                <a:ea typeface="Calibri" panose="020F0502020204030204" pitchFamily="34" charset="0"/>
                <a:cs typeface="Arial" panose="020B0604020202020204" pitchFamily="34" charset="0"/>
              </a:rPr>
              <a:t>Vitta</a:t>
            </a:r>
            <a:r>
              <a:rPr lang="en-MY" sz="1200" dirty="0">
                <a:latin typeface="Arial" panose="020B0604020202020204" pitchFamily="34" charset="0"/>
                <a:ea typeface="Calibri" panose="020F0502020204030204" pitchFamily="34" charset="0"/>
                <a:cs typeface="Arial" panose="020B0604020202020204" pitchFamily="34" charset="0"/>
              </a:rPr>
              <a:t> A. Sociodemographic factors, level of physical activity and health-related quality of life in adults from the north-east of São Paulo, Brazil: A cross-sectional population study. BMJ Open. 2018;8(1):1–11.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23. 	Lodhi FS, </a:t>
            </a:r>
            <a:r>
              <a:rPr lang="en-MY" sz="1200" dirty="0" err="1">
                <a:latin typeface="Arial" panose="020B0604020202020204" pitchFamily="34" charset="0"/>
                <a:ea typeface="Calibri" panose="020F0502020204030204" pitchFamily="34" charset="0"/>
                <a:cs typeface="Arial" panose="020B0604020202020204" pitchFamily="34" charset="0"/>
              </a:rPr>
              <a:t>Montazeri</a:t>
            </a:r>
            <a:r>
              <a:rPr lang="en-MY" sz="1200" dirty="0">
                <a:latin typeface="Arial" panose="020B0604020202020204" pitchFamily="34" charset="0"/>
                <a:ea typeface="Calibri" panose="020F0502020204030204" pitchFamily="34" charset="0"/>
                <a:cs typeface="Arial" panose="020B0604020202020204" pitchFamily="34" charset="0"/>
              </a:rPr>
              <a:t> A, </a:t>
            </a:r>
            <a:r>
              <a:rPr lang="en-MY" sz="1200" dirty="0" err="1">
                <a:latin typeface="Arial" panose="020B0604020202020204" pitchFamily="34" charset="0"/>
                <a:ea typeface="Calibri" panose="020F0502020204030204" pitchFamily="34" charset="0"/>
                <a:cs typeface="Arial" panose="020B0604020202020204" pitchFamily="34" charset="0"/>
              </a:rPr>
              <a:t>Nedjat</a:t>
            </a:r>
            <a:r>
              <a:rPr lang="en-MY" sz="1200" dirty="0">
                <a:latin typeface="Arial" panose="020B0604020202020204" pitchFamily="34" charset="0"/>
                <a:ea typeface="Calibri" panose="020F0502020204030204" pitchFamily="34" charset="0"/>
                <a:cs typeface="Arial" panose="020B0604020202020204" pitchFamily="34" charset="0"/>
              </a:rPr>
              <a:t> S, Mahmoodi M, Farooq U, </a:t>
            </a:r>
            <a:r>
              <a:rPr lang="en-MY" sz="1200" dirty="0" err="1">
                <a:latin typeface="Arial" panose="020B0604020202020204" pitchFamily="34" charset="0"/>
                <a:ea typeface="Calibri" panose="020F0502020204030204" pitchFamily="34" charset="0"/>
                <a:cs typeface="Arial" panose="020B0604020202020204" pitchFamily="34" charset="0"/>
              </a:rPr>
              <a:t>Yaseri</a:t>
            </a:r>
            <a:r>
              <a:rPr lang="en-MY" sz="1200" dirty="0">
                <a:latin typeface="Arial" panose="020B0604020202020204" pitchFamily="34" charset="0"/>
                <a:ea typeface="Calibri" panose="020F0502020204030204" pitchFamily="34" charset="0"/>
                <a:cs typeface="Arial" panose="020B0604020202020204" pitchFamily="34" charset="0"/>
              </a:rPr>
              <a:t> M, et al. Assessing the quality of life among Pakistani general population and their associated factors by using the World Health Organization’s quality of life instrument (WHOQOL-BREF): A population based cross-sectional study. Health Qual Life Outcomes. 2019;17(1).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24. 	</a:t>
            </a:r>
            <a:r>
              <a:rPr lang="en-MY" sz="1200" dirty="0" err="1">
                <a:latin typeface="Arial" panose="020B0604020202020204" pitchFamily="34" charset="0"/>
                <a:ea typeface="Calibri" panose="020F0502020204030204" pitchFamily="34" charset="0"/>
                <a:cs typeface="Arial" panose="020B0604020202020204" pitchFamily="34" charset="0"/>
              </a:rPr>
              <a:t>Rusli</a:t>
            </a:r>
            <a:r>
              <a:rPr lang="en-MY" sz="1200" dirty="0">
                <a:latin typeface="Arial" panose="020B0604020202020204" pitchFamily="34" charset="0"/>
                <a:ea typeface="Calibri" panose="020F0502020204030204" pitchFamily="34" charset="0"/>
                <a:cs typeface="Arial" panose="020B0604020202020204" pitchFamily="34" charset="0"/>
              </a:rPr>
              <a:t> BN, </a:t>
            </a:r>
            <a:r>
              <a:rPr lang="en-MY" sz="1200" dirty="0" err="1">
                <a:latin typeface="Arial" panose="020B0604020202020204" pitchFamily="34" charset="0"/>
                <a:ea typeface="Calibri" panose="020F0502020204030204" pitchFamily="34" charset="0"/>
                <a:cs typeface="Arial" panose="020B0604020202020204" pitchFamily="34" charset="0"/>
              </a:rPr>
              <a:t>Edimansyah</a:t>
            </a:r>
            <a:r>
              <a:rPr lang="en-MY" sz="1200" dirty="0">
                <a:latin typeface="Arial" panose="020B0604020202020204" pitchFamily="34" charset="0"/>
                <a:ea typeface="Calibri" panose="020F0502020204030204" pitchFamily="34" charset="0"/>
                <a:cs typeface="Arial" panose="020B0604020202020204" pitchFamily="34" charset="0"/>
              </a:rPr>
              <a:t> BA, Naing L. Working conditions, self-perceived stress, anxiety, depression and quality of life: A structural equation modelling approach. BMC Public Health. 2008;8:1–12.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25. 	Eleventh Malaysia Plan [Internet]. Economic Planning Unit, Malaysia. 2015. p. 372. Available from: https://www.pmo.gov.my/dokumenattached/speech/files/RMK11_Speech.pdf</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26. 	Household Income &amp; Basic Amenities Survey Report 2019 [Internet]. Department of Statistics, Malaysia. 2019 [cited 2020 Jul 29]. Available from: https://www.dosm.gov.my/v1/index.php?r=column/cthemeByCat&amp;cat=120&amp;bul_id=TU00TmRhQ1N5TUxHVWN0T2VjbXJYZz09&amp;menu_id=amVoWU54UTl0a21NWmdhMjFMMWcyZz09</a:t>
            </a:r>
          </a:p>
        </p:txBody>
      </p:sp>
    </p:spTree>
    <p:extLst>
      <p:ext uri="{BB962C8B-B14F-4D97-AF65-F5344CB8AC3E}">
        <p14:creationId xmlns:p14="http://schemas.microsoft.com/office/powerpoint/2010/main" val="871558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9EFDC9-5C28-4BAE-A79E-57371CB55B79}"/>
              </a:ext>
            </a:extLst>
          </p:cNvPr>
          <p:cNvGrpSpPr/>
          <p:nvPr/>
        </p:nvGrpSpPr>
        <p:grpSpPr>
          <a:xfrm>
            <a:off x="0" y="1"/>
            <a:ext cx="12192000" cy="1170933"/>
            <a:chOff x="0" y="1"/>
            <a:chExt cx="12192000" cy="1170933"/>
          </a:xfrm>
        </p:grpSpPr>
        <p:sp>
          <p:nvSpPr>
            <p:cNvPr id="4" name="Rectangle 3">
              <a:extLst>
                <a:ext uri="{FF2B5EF4-FFF2-40B4-BE49-F238E27FC236}">
                  <a16:creationId xmlns:a16="http://schemas.microsoft.com/office/drawing/2014/main" id="{90ADD202-DE00-416E-8BD6-225D10D6ABEB}"/>
                </a:ext>
              </a:extLst>
            </p:cNvPr>
            <p:cNvSpPr/>
            <p:nvPr/>
          </p:nvSpPr>
          <p:spPr>
            <a:xfrm>
              <a:off x="0" y="1"/>
              <a:ext cx="12192000" cy="1117532"/>
            </a:xfrm>
            <a:prstGeom prst="rect">
              <a:avLst/>
            </a:prstGeom>
            <a:solidFill>
              <a:srgbClr val="229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F05EC89C-71A9-4033-BDA8-431D8BDF9FB2}"/>
                </a:ext>
              </a:extLst>
            </p:cNvPr>
            <p:cNvSpPr/>
            <p:nvPr/>
          </p:nvSpPr>
          <p:spPr>
            <a:xfrm>
              <a:off x="0" y="1108590"/>
              <a:ext cx="12192000" cy="62344"/>
            </a:xfrm>
            <a:prstGeom prst="rect">
              <a:avLst/>
            </a:prstGeom>
            <a:solidFill>
              <a:srgbClr val="F09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F3640803-1321-473D-A442-5D4A412B6EA7}"/>
                </a:ext>
              </a:extLst>
            </p:cNvPr>
            <p:cNvSpPr txBox="1"/>
            <p:nvPr/>
          </p:nvSpPr>
          <p:spPr>
            <a:xfrm>
              <a:off x="103908" y="151453"/>
              <a:ext cx="12088091" cy="830997"/>
            </a:xfrm>
            <a:prstGeom prst="rect">
              <a:avLst/>
            </a:prstGeom>
            <a:noFill/>
          </p:spPr>
          <p:txBody>
            <a:bodyPr wrap="square" rtlCol="0">
              <a:spAutoFit/>
            </a:bodyPr>
            <a:lstStyle/>
            <a:p>
              <a:r>
                <a:rPr lang="en-MY" sz="4800" b="1" dirty="0">
                  <a:solidFill>
                    <a:schemeClr val="bg1"/>
                  </a:solidFill>
                  <a:latin typeface="Arial" panose="020B0604020202020204" pitchFamily="34" charset="0"/>
                  <a:cs typeface="Arial" panose="020B0604020202020204" pitchFamily="34" charset="0"/>
                </a:rPr>
                <a:t>References</a:t>
              </a:r>
              <a:endParaRPr lang="en-MY" sz="4800" dirty="0">
                <a:solidFill>
                  <a:schemeClr val="bg1"/>
                </a:solidFill>
                <a:latin typeface="Arial" panose="020B0604020202020204" pitchFamily="34" charset="0"/>
                <a:cs typeface="Arial" panose="020B0604020202020204" pitchFamily="34" charset="0"/>
              </a:endParaRPr>
            </a:p>
          </p:txBody>
        </p:sp>
        <p:pic>
          <p:nvPicPr>
            <p:cNvPr id="11" name="Picture 10" descr="A picture containing drawing, room&#10;&#10;Description automatically generated">
              <a:extLst>
                <a:ext uri="{FF2B5EF4-FFF2-40B4-BE49-F238E27FC236}">
                  <a16:creationId xmlns:a16="http://schemas.microsoft.com/office/drawing/2014/main" id="{8F96EBD8-BA16-4290-AAC3-08FD8C052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8879" y="114455"/>
              <a:ext cx="1117258" cy="1003078"/>
            </a:xfrm>
            <a:prstGeom prst="rect">
              <a:avLst/>
            </a:prstGeom>
          </p:spPr>
        </p:pic>
      </p:grpSp>
      <p:sp>
        <p:nvSpPr>
          <p:cNvPr id="3" name="Rectangle 2">
            <a:extLst>
              <a:ext uri="{FF2B5EF4-FFF2-40B4-BE49-F238E27FC236}">
                <a16:creationId xmlns:a16="http://schemas.microsoft.com/office/drawing/2014/main" id="{5B204A20-EEFF-4FC7-B874-3393BBA1DE09}"/>
              </a:ext>
            </a:extLst>
          </p:cNvPr>
          <p:cNvSpPr/>
          <p:nvPr/>
        </p:nvSpPr>
        <p:spPr>
          <a:xfrm>
            <a:off x="103908" y="1252441"/>
            <a:ext cx="11932229" cy="5611793"/>
          </a:xfrm>
          <a:prstGeom prst="rect">
            <a:avLst/>
          </a:prstGeom>
        </p:spPr>
        <p:txBody>
          <a:bodyPr wrap="square">
            <a:spAutoFit/>
          </a:bodyPr>
          <a:lstStyle/>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27. 	Kim JH, Park EC. Impact of socioeconomic status and subjective social class on overall and health-related quality of life. BMC Public Health [Internet]. 2015;15(1). Available from: http://dx.doi.org/10.1186/s12889-015-2014-9</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28. 	</a:t>
            </a:r>
            <a:r>
              <a:rPr lang="en-MY" sz="1200" dirty="0" err="1">
                <a:latin typeface="Arial" panose="020B0604020202020204" pitchFamily="34" charset="0"/>
                <a:ea typeface="Calibri" panose="020F0502020204030204" pitchFamily="34" charset="0"/>
                <a:cs typeface="Arial" panose="020B0604020202020204" pitchFamily="34" charset="0"/>
              </a:rPr>
              <a:t>Menati</a:t>
            </a:r>
            <a:r>
              <a:rPr lang="en-MY" sz="1200" dirty="0">
                <a:latin typeface="Arial" panose="020B0604020202020204" pitchFamily="34" charset="0"/>
                <a:ea typeface="Calibri" panose="020F0502020204030204" pitchFamily="34" charset="0"/>
                <a:cs typeface="Arial" panose="020B0604020202020204" pitchFamily="34" charset="0"/>
              </a:rPr>
              <a:t> W, </a:t>
            </a:r>
            <a:r>
              <a:rPr lang="en-MY" sz="1200" dirty="0" err="1">
                <a:latin typeface="Arial" panose="020B0604020202020204" pitchFamily="34" charset="0"/>
                <a:ea typeface="Calibri" panose="020F0502020204030204" pitchFamily="34" charset="0"/>
                <a:cs typeface="Arial" panose="020B0604020202020204" pitchFamily="34" charset="0"/>
              </a:rPr>
              <a:t>Baghbanian</a:t>
            </a:r>
            <a:r>
              <a:rPr lang="en-MY" sz="1200" dirty="0">
                <a:latin typeface="Arial" panose="020B0604020202020204" pitchFamily="34" charset="0"/>
                <a:ea typeface="Calibri" panose="020F0502020204030204" pitchFamily="34" charset="0"/>
                <a:cs typeface="Arial" panose="020B0604020202020204" pitchFamily="34" charset="0"/>
              </a:rPr>
              <a:t> A, </a:t>
            </a:r>
            <a:r>
              <a:rPr lang="en-MY" sz="1200" dirty="0" err="1">
                <a:latin typeface="Arial" panose="020B0604020202020204" pitchFamily="34" charset="0"/>
                <a:ea typeface="Calibri" panose="020F0502020204030204" pitchFamily="34" charset="0"/>
                <a:cs typeface="Arial" panose="020B0604020202020204" pitchFamily="34" charset="0"/>
              </a:rPr>
              <a:t>Asadi-Lari</a:t>
            </a:r>
            <a:r>
              <a:rPr lang="en-MY" sz="1200" dirty="0">
                <a:latin typeface="Arial" panose="020B0604020202020204" pitchFamily="34" charset="0"/>
                <a:ea typeface="Calibri" panose="020F0502020204030204" pitchFamily="34" charset="0"/>
                <a:cs typeface="Arial" panose="020B0604020202020204" pitchFamily="34" charset="0"/>
              </a:rPr>
              <a:t> M, </a:t>
            </a:r>
            <a:r>
              <a:rPr lang="en-MY" sz="1200" dirty="0" err="1">
                <a:latin typeface="Arial" panose="020B0604020202020204" pitchFamily="34" charset="0"/>
                <a:ea typeface="Calibri" panose="020F0502020204030204" pitchFamily="34" charset="0"/>
                <a:cs typeface="Arial" panose="020B0604020202020204" pitchFamily="34" charset="0"/>
              </a:rPr>
              <a:t>Moazen</a:t>
            </a:r>
            <a:r>
              <a:rPr lang="en-MY" sz="1200" dirty="0">
                <a:latin typeface="Arial" panose="020B0604020202020204" pitchFamily="34" charset="0"/>
                <a:ea typeface="Calibri" panose="020F0502020204030204" pitchFamily="34" charset="0"/>
                <a:cs typeface="Arial" panose="020B0604020202020204" pitchFamily="34" charset="0"/>
              </a:rPr>
              <a:t> J, </a:t>
            </a:r>
            <a:r>
              <a:rPr lang="en-MY" sz="1200" dirty="0" err="1">
                <a:latin typeface="Arial" panose="020B0604020202020204" pitchFamily="34" charset="0"/>
                <a:ea typeface="Calibri" panose="020F0502020204030204" pitchFamily="34" charset="0"/>
                <a:cs typeface="Arial" panose="020B0604020202020204" pitchFamily="34" charset="0"/>
              </a:rPr>
              <a:t>Menati</a:t>
            </a:r>
            <a:r>
              <a:rPr lang="en-MY" sz="1200" dirty="0">
                <a:latin typeface="Arial" panose="020B0604020202020204" pitchFamily="34" charset="0"/>
                <a:ea typeface="Calibri" panose="020F0502020204030204" pitchFamily="34" charset="0"/>
                <a:cs typeface="Arial" panose="020B0604020202020204" pitchFamily="34" charset="0"/>
              </a:rPr>
              <a:t> R, </a:t>
            </a:r>
            <a:r>
              <a:rPr lang="en-MY" sz="1200" dirty="0" err="1">
                <a:latin typeface="Arial" panose="020B0604020202020204" pitchFamily="34" charset="0"/>
                <a:ea typeface="Calibri" panose="020F0502020204030204" pitchFamily="34" charset="0"/>
                <a:cs typeface="Arial" panose="020B0604020202020204" pitchFamily="34" charset="0"/>
              </a:rPr>
              <a:t>Sohrabivafa</a:t>
            </a:r>
            <a:r>
              <a:rPr lang="en-MY" sz="1200" dirty="0">
                <a:latin typeface="Arial" panose="020B0604020202020204" pitchFamily="34" charset="0"/>
                <a:ea typeface="Calibri" panose="020F0502020204030204" pitchFamily="34" charset="0"/>
                <a:cs typeface="Arial" panose="020B0604020202020204" pitchFamily="34" charset="0"/>
              </a:rPr>
              <a:t> M, et al. Health-related quality of life and socioeconomic status: Inequalities among adults in west of Iran. Iran Red Crescent Med J. 2017;19(7).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29. 	</a:t>
            </a:r>
            <a:r>
              <a:rPr lang="en-MY" sz="1200" dirty="0" err="1">
                <a:latin typeface="Arial" panose="020B0604020202020204" pitchFamily="34" charset="0"/>
                <a:ea typeface="Calibri" panose="020F0502020204030204" pitchFamily="34" charset="0"/>
                <a:cs typeface="Arial" panose="020B0604020202020204" pitchFamily="34" charset="0"/>
              </a:rPr>
              <a:t>Sareen</a:t>
            </a:r>
            <a:r>
              <a:rPr lang="en-MY" sz="1200" dirty="0">
                <a:latin typeface="Arial" panose="020B0604020202020204" pitchFamily="34" charset="0"/>
                <a:ea typeface="Calibri" panose="020F0502020204030204" pitchFamily="34" charset="0"/>
                <a:cs typeface="Arial" panose="020B0604020202020204" pitchFamily="34" charset="0"/>
              </a:rPr>
              <a:t> J, Afifi TO, McMillan KA, Asmundson GJG. Relationship Between Household Income and Mental Disorders. Arch Gen Psychiatry. 2011;68(4):419.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30. 	Ibrahim N, Amit N, Shahar S, Wee LH, Ismail R, Khairuddin R, et al. Do depression literacy, mental illness beliefs and stigma influence mental health help-seeking attitude? A cross-sectional study of secondary school and university students from B40 households in Malaysia. BMC Public Health. 2019;19(</a:t>
            </a:r>
            <a:r>
              <a:rPr lang="en-MY" sz="1200" dirty="0" err="1">
                <a:latin typeface="Arial" panose="020B0604020202020204" pitchFamily="34" charset="0"/>
                <a:ea typeface="Calibri" panose="020F0502020204030204" pitchFamily="34" charset="0"/>
                <a:cs typeface="Arial" panose="020B0604020202020204" pitchFamily="34" charset="0"/>
              </a:rPr>
              <a:t>Suppl</a:t>
            </a:r>
            <a:r>
              <a:rPr lang="en-MY" sz="1200" dirty="0">
                <a:latin typeface="Arial" panose="020B0604020202020204" pitchFamily="34" charset="0"/>
                <a:ea typeface="Calibri" panose="020F0502020204030204" pitchFamily="34" charset="0"/>
                <a:cs typeface="Arial" panose="020B0604020202020204" pitchFamily="34" charset="0"/>
              </a:rPr>
              <a:t> 4):1–9.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31. 	McLaughlin KA, Costello EJ, Leblanc W, Sampson NA, Kessler RC. Socioeconomic status and adolescent mental disorders. Vol. 102, American Journal of Public Health. 2012. p. 1742–50.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32. 	Program </a:t>
            </a:r>
            <a:r>
              <a:rPr lang="en-MY" sz="1200" dirty="0" err="1">
                <a:latin typeface="Arial" panose="020B0604020202020204" pitchFamily="34" charset="0"/>
                <a:ea typeface="Calibri" panose="020F0502020204030204" pitchFamily="34" charset="0"/>
                <a:cs typeface="Arial" panose="020B0604020202020204" pitchFamily="34" charset="0"/>
              </a:rPr>
              <a:t>perumahan</a:t>
            </a:r>
            <a:r>
              <a:rPr lang="en-MY" sz="1200" dirty="0">
                <a:latin typeface="Arial" panose="020B0604020202020204" pitchFamily="34" charset="0"/>
                <a:ea typeface="Calibri" panose="020F0502020204030204" pitchFamily="34" charset="0"/>
                <a:cs typeface="Arial" panose="020B0604020202020204" pitchFamily="34" charset="0"/>
              </a:rPr>
              <a:t> </a:t>
            </a:r>
            <a:r>
              <a:rPr lang="en-MY" sz="1200" dirty="0" err="1">
                <a:latin typeface="Arial" panose="020B0604020202020204" pitchFamily="34" charset="0"/>
                <a:ea typeface="Calibri" panose="020F0502020204030204" pitchFamily="34" charset="0"/>
                <a:cs typeface="Arial" panose="020B0604020202020204" pitchFamily="34" charset="0"/>
              </a:rPr>
              <a:t>rakyat</a:t>
            </a:r>
            <a:r>
              <a:rPr lang="en-MY" sz="1200" dirty="0">
                <a:latin typeface="Arial" panose="020B0604020202020204" pitchFamily="34" charset="0"/>
                <a:ea typeface="Calibri" panose="020F0502020204030204" pitchFamily="34" charset="0"/>
                <a:cs typeface="Arial" panose="020B0604020202020204" pitchFamily="34" charset="0"/>
              </a:rPr>
              <a:t>(PPR) [Internet]. Official Portal National Housing Department, Malaysia. 2015 [cited 2020 Aug 6]. Available from: https://ehome.kpkt.gov.my/index.php/pages/view/133</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33. 	</a:t>
            </a:r>
            <a:r>
              <a:rPr lang="en-MY" sz="1200" dirty="0" err="1">
                <a:latin typeface="Arial" panose="020B0604020202020204" pitchFamily="34" charset="0"/>
                <a:ea typeface="Calibri" panose="020F0502020204030204" pitchFamily="34" charset="0"/>
                <a:cs typeface="Arial" panose="020B0604020202020204" pitchFamily="34" charset="0"/>
              </a:rPr>
              <a:t>Hasanah</a:t>
            </a:r>
            <a:r>
              <a:rPr lang="en-MY" sz="1200" dirty="0">
                <a:latin typeface="Arial" panose="020B0604020202020204" pitchFamily="34" charset="0"/>
                <a:ea typeface="Calibri" panose="020F0502020204030204" pitchFamily="34" charset="0"/>
                <a:cs typeface="Arial" panose="020B0604020202020204" pitchFamily="34" charset="0"/>
              </a:rPr>
              <a:t> C, Naing L, Rahman A. World Health Organization quality of life assessment: brief version of Bahasa Malaysia. Med J Malaysia. 2003;58(1):79–88.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34. 	Admin E Bin, </a:t>
            </a:r>
            <a:r>
              <a:rPr lang="en-MY" sz="1200" dirty="0" err="1">
                <a:latin typeface="Arial" panose="020B0604020202020204" pitchFamily="34" charset="0"/>
                <a:ea typeface="Calibri" panose="020F0502020204030204" pitchFamily="34" charset="0"/>
                <a:cs typeface="Arial" panose="020B0604020202020204" pitchFamily="34" charset="0"/>
              </a:rPr>
              <a:t>Nordin</a:t>
            </a:r>
            <a:r>
              <a:rPr lang="en-MY" sz="1200" dirty="0">
                <a:latin typeface="Arial" panose="020B0604020202020204" pitchFamily="34" charset="0"/>
                <a:ea typeface="Calibri" panose="020F0502020204030204" pitchFamily="34" charset="0"/>
                <a:cs typeface="Arial" panose="020B0604020202020204" pitchFamily="34" charset="0"/>
              </a:rPr>
              <a:t> R Bin, Lin N, Abdullah MR Bin, Than W. Reliability and concurrent validity of the Malay version of Depression Anxiety Stress Scale (DASS) in automotive assembly workers in Malaysia. Ind Heal. 2007;45(3):437–48.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35. 	Nur </a:t>
            </a:r>
            <a:r>
              <a:rPr lang="en-MY" sz="1200" dirty="0" err="1">
                <a:latin typeface="Arial" panose="020B0604020202020204" pitchFamily="34" charset="0"/>
                <a:ea typeface="Calibri" panose="020F0502020204030204" pitchFamily="34" charset="0"/>
                <a:cs typeface="Arial" panose="020B0604020202020204" pitchFamily="34" charset="0"/>
              </a:rPr>
              <a:t>Azma</a:t>
            </a:r>
            <a:r>
              <a:rPr lang="en-MY" sz="1200" dirty="0">
                <a:latin typeface="Arial" panose="020B0604020202020204" pitchFamily="34" charset="0"/>
                <a:ea typeface="Calibri" panose="020F0502020204030204" pitchFamily="34" charset="0"/>
                <a:cs typeface="Arial" panose="020B0604020202020204" pitchFamily="34" charset="0"/>
              </a:rPr>
              <a:t> B, </a:t>
            </a:r>
            <a:r>
              <a:rPr lang="en-MY" sz="1200" dirty="0" err="1">
                <a:latin typeface="Arial" panose="020B0604020202020204" pitchFamily="34" charset="0"/>
                <a:ea typeface="Calibri" panose="020F0502020204030204" pitchFamily="34" charset="0"/>
                <a:cs typeface="Arial" panose="020B0604020202020204" pitchFamily="34" charset="0"/>
              </a:rPr>
              <a:t>Rusli</a:t>
            </a:r>
            <a:r>
              <a:rPr lang="en-MY" sz="1200" dirty="0">
                <a:latin typeface="Arial" panose="020B0604020202020204" pitchFamily="34" charset="0"/>
                <a:ea typeface="Calibri" panose="020F0502020204030204" pitchFamily="34" charset="0"/>
                <a:cs typeface="Arial" panose="020B0604020202020204" pitchFamily="34" charset="0"/>
              </a:rPr>
              <a:t> B, Quek K, Noah RM. Psychometric properties of the Malay version of the Depression Anxiety Stress Scale-21 ( M-DASS21 ) among nurses in public hospitals in the Klang Valley. Int J Collab Res Intern Med Public Heal. 2014;6(5):109–20.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36. 	</a:t>
            </a:r>
            <a:r>
              <a:rPr lang="en-MY" sz="1200" dirty="0" err="1">
                <a:latin typeface="Arial" panose="020B0604020202020204" pitchFamily="34" charset="0"/>
                <a:ea typeface="Calibri" panose="020F0502020204030204" pitchFamily="34" charset="0"/>
                <a:cs typeface="Arial" panose="020B0604020202020204" pitchFamily="34" charset="0"/>
              </a:rPr>
              <a:t>Nordin</a:t>
            </a:r>
            <a:r>
              <a:rPr lang="en-MY" sz="1200" dirty="0">
                <a:latin typeface="Arial" panose="020B0604020202020204" pitchFamily="34" charset="0"/>
                <a:ea typeface="Calibri" panose="020F0502020204030204" pitchFamily="34" charset="0"/>
                <a:cs typeface="Arial" panose="020B0604020202020204" pitchFamily="34" charset="0"/>
              </a:rPr>
              <a:t> R Bin, Kaur A, </a:t>
            </a:r>
            <a:r>
              <a:rPr lang="en-MY" sz="1200" dirty="0" err="1">
                <a:latin typeface="Arial" panose="020B0604020202020204" pitchFamily="34" charset="0"/>
                <a:ea typeface="Calibri" panose="020F0502020204030204" pitchFamily="34" charset="0"/>
                <a:cs typeface="Arial" panose="020B0604020202020204" pitchFamily="34" charset="0"/>
              </a:rPr>
              <a:t>Soni</a:t>
            </a:r>
            <a:r>
              <a:rPr lang="en-MY" sz="1200" dirty="0">
                <a:latin typeface="Arial" panose="020B0604020202020204" pitchFamily="34" charset="0"/>
                <a:ea typeface="Calibri" panose="020F0502020204030204" pitchFamily="34" charset="0"/>
                <a:cs typeface="Arial" panose="020B0604020202020204" pitchFamily="34" charset="0"/>
              </a:rPr>
              <a:t> T, Por LK, Miranda S. Construct validity and internal consistency reliability of the </a:t>
            </a:r>
            <a:r>
              <a:rPr lang="en-MY" sz="1200" dirty="0" err="1">
                <a:latin typeface="Arial" panose="020B0604020202020204" pitchFamily="34" charset="0"/>
                <a:ea typeface="Calibri" panose="020F0502020204030204" pitchFamily="34" charset="0"/>
                <a:cs typeface="Arial" panose="020B0604020202020204" pitchFamily="34" charset="0"/>
              </a:rPr>
              <a:t>malay</a:t>
            </a:r>
            <a:r>
              <a:rPr lang="en-MY" sz="1200" dirty="0">
                <a:latin typeface="Arial" panose="020B0604020202020204" pitchFamily="34" charset="0"/>
                <a:ea typeface="Calibri" panose="020F0502020204030204" pitchFamily="34" charset="0"/>
                <a:cs typeface="Arial" panose="020B0604020202020204" pitchFamily="34" charset="0"/>
              </a:rPr>
              <a:t> version of the 21-item depression anxiety stress scale (Malay-DASS-21) among male outpatient clinic attendees in Johor. Med J Malaysia. 2017;72(5):264–70.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37. 	</a:t>
            </a:r>
            <a:r>
              <a:rPr lang="en-MY" sz="1200" dirty="0" err="1">
                <a:latin typeface="Arial" panose="020B0604020202020204" pitchFamily="34" charset="0"/>
                <a:ea typeface="Calibri" panose="020F0502020204030204" pitchFamily="34" charset="0"/>
                <a:cs typeface="Arial" panose="020B0604020202020204" pitchFamily="34" charset="0"/>
              </a:rPr>
              <a:t>Kassani</a:t>
            </a:r>
            <a:r>
              <a:rPr lang="en-MY" sz="1200" dirty="0">
                <a:latin typeface="Arial" panose="020B0604020202020204" pitchFamily="34" charset="0"/>
                <a:ea typeface="Calibri" panose="020F0502020204030204" pitchFamily="34" charset="0"/>
                <a:cs typeface="Arial" panose="020B0604020202020204" pitchFamily="34" charset="0"/>
              </a:rPr>
              <a:t> A, </a:t>
            </a:r>
            <a:r>
              <a:rPr lang="en-MY" sz="1200" dirty="0" err="1">
                <a:latin typeface="Arial" panose="020B0604020202020204" pitchFamily="34" charset="0"/>
                <a:ea typeface="Calibri" panose="020F0502020204030204" pitchFamily="34" charset="0"/>
                <a:cs typeface="Arial" panose="020B0604020202020204" pitchFamily="34" charset="0"/>
              </a:rPr>
              <a:t>Asadi-Lari</a:t>
            </a:r>
            <a:r>
              <a:rPr lang="en-MY" sz="1200" dirty="0">
                <a:latin typeface="Arial" panose="020B0604020202020204" pitchFamily="34" charset="0"/>
                <a:ea typeface="Calibri" panose="020F0502020204030204" pitchFamily="34" charset="0"/>
                <a:cs typeface="Arial" panose="020B0604020202020204" pitchFamily="34" charset="0"/>
              </a:rPr>
              <a:t> M, </a:t>
            </a:r>
            <a:r>
              <a:rPr lang="en-MY" sz="1200" dirty="0" err="1">
                <a:latin typeface="Arial" panose="020B0604020202020204" pitchFamily="34" charset="0"/>
                <a:ea typeface="Calibri" panose="020F0502020204030204" pitchFamily="34" charset="0"/>
                <a:cs typeface="Arial" panose="020B0604020202020204" pitchFamily="34" charset="0"/>
              </a:rPr>
              <a:t>Hassanzadeh</a:t>
            </a:r>
            <a:r>
              <a:rPr lang="en-MY" sz="1200" dirty="0">
                <a:latin typeface="Arial" panose="020B0604020202020204" pitchFamily="34" charset="0"/>
                <a:ea typeface="Calibri" panose="020F0502020204030204" pitchFamily="34" charset="0"/>
                <a:cs typeface="Arial" panose="020B0604020202020204" pitchFamily="34" charset="0"/>
              </a:rPr>
              <a:t> J. Assessment of quality of life among residents of Tehran: Results from a large cross sectional study. Iran J Public Health. 2016;45(3):403–4.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38. 	</a:t>
            </a:r>
            <a:r>
              <a:rPr lang="en-MY" sz="1200" dirty="0" err="1">
                <a:latin typeface="Arial" panose="020B0604020202020204" pitchFamily="34" charset="0"/>
                <a:ea typeface="Calibri" panose="020F0502020204030204" pitchFamily="34" charset="0"/>
                <a:cs typeface="Arial" panose="020B0604020202020204" pitchFamily="34" charset="0"/>
              </a:rPr>
              <a:t>Bilgili</a:t>
            </a:r>
            <a:r>
              <a:rPr lang="en-MY" sz="1200" dirty="0">
                <a:latin typeface="Arial" panose="020B0604020202020204" pitchFamily="34" charset="0"/>
                <a:ea typeface="Calibri" panose="020F0502020204030204" pitchFamily="34" charset="0"/>
                <a:cs typeface="Arial" panose="020B0604020202020204" pitchFamily="34" charset="0"/>
              </a:rPr>
              <a:t> N, </a:t>
            </a:r>
            <a:r>
              <a:rPr lang="en-MY" sz="1200" dirty="0" err="1">
                <a:latin typeface="Arial" panose="020B0604020202020204" pitchFamily="34" charset="0"/>
                <a:ea typeface="Calibri" panose="020F0502020204030204" pitchFamily="34" charset="0"/>
                <a:cs typeface="Arial" panose="020B0604020202020204" pitchFamily="34" charset="0"/>
              </a:rPr>
              <a:t>Arpaci</a:t>
            </a:r>
            <a:r>
              <a:rPr lang="en-MY" sz="1200" dirty="0">
                <a:latin typeface="Arial" panose="020B0604020202020204" pitchFamily="34" charset="0"/>
                <a:ea typeface="Calibri" panose="020F0502020204030204" pitchFamily="34" charset="0"/>
                <a:cs typeface="Arial" panose="020B0604020202020204" pitchFamily="34" charset="0"/>
              </a:rPr>
              <a:t> F. Quality of life of older adults in Turkey. Arch </a:t>
            </a:r>
            <a:r>
              <a:rPr lang="en-MY" sz="1200" dirty="0" err="1">
                <a:latin typeface="Arial" panose="020B0604020202020204" pitchFamily="34" charset="0"/>
                <a:ea typeface="Calibri" panose="020F0502020204030204" pitchFamily="34" charset="0"/>
                <a:cs typeface="Arial" panose="020B0604020202020204" pitchFamily="34" charset="0"/>
              </a:rPr>
              <a:t>Gerontol</a:t>
            </a:r>
            <a:r>
              <a:rPr lang="en-MY" sz="1200" dirty="0">
                <a:latin typeface="Arial" panose="020B0604020202020204" pitchFamily="34" charset="0"/>
                <a:ea typeface="Calibri" panose="020F0502020204030204" pitchFamily="34" charset="0"/>
                <a:cs typeface="Arial" panose="020B0604020202020204" pitchFamily="34" charset="0"/>
              </a:rPr>
              <a:t> </a:t>
            </a:r>
            <a:r>
              <a:rPr lang="en-MY" sz="1200" dirty="0" err="1">
                <a:latin typeface="Arial" panose="020B0604020202020204" pitchFamily="34" charset="0"/>
                <a:ea typeface="Calibri" panose="020F0502020204030204" pitchFamily="34" charset="0"/>
                <a:cs typeface="Arial" panose="020B0604020202020204" pitchFamily="34" charset="0"/>
              </a:rPr>
              <a:t>Geriatr</a:t>
            </a:r>
            <a:r>
              <a:rPr lang="en-MY" sz="1200" dirty="0">
                <a:latin typeface="Arial" panose="020B0604020202020204" pitchFamily="34" charset="0"/>
                <a:ea typeface="Calibri" panose="020F0502020204030204" pitchFamily="34" charset="0"/>
                <a:cs typeface="Arial" panose="020B0604020202020204" pitchFamily="34" charset="0"/>
              </a:rPr>
              <a:t> [Internet]. 2014;59(2):415–21. Available from: http://dx.doi.org/10.1016/j.archger.2014.07.005</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39. 	</a:t>
            </a:r>
            <a:r>
              <a:rPr lang="en-MY" sz="1200" dirty="0" err="1">
                <a:latin typeface="Arial" panose="020B0604020202020204" pitchFamily="34" charset="0"/>
                <a:ea typeface="Calibri" panose="020F0502020204030204" pitchFamily="34" charset="0"/>
                <a:cs typeface="Arial" panose="020B0604020202020204" pitchFamily="34" charset="0"/>
              </a:rPr>
              <a:t>Soósová</a:t>
            </a:r>
            <a:r>
              <a:rPr lang="en-MY" sz="1200" dirty="0">
                <a:latin typeface="Arial" panose="020B0604020202020204" pitchFamily="34" charset="0"/>
                <a:ea typeface="Calibri" panose="020F0502020204030204" pitchFamily="34" charset="0"/>
                <a:cs typeface="Arial" panose="020B0604020202020204" pitchFamily="34" charset="0"/>
              </a:rPr>
              <a:t> MS. Determinants of quality of life in the elderly. Cent Eur J </a:t>
            </a:r>
            <a:r>
              <a:rPr lang="en-MY" sz="1200" dirty="0" err="1">
                <a:latin typeface="Arial" panose="020B0604020202020204" pitchFamily="34" charset="0"/>
                <a:ea typeface="Calibri" panose="020F0502020204030204" pitchFamily="34" charset="0"/>
                <a:cs typeface="Arial" panose="020B0604020202020204" pitchFamily="34" charset="0"/>
              </a:rPr>
              <a:t>Nurs</a:t>
            </a:r>
            <a:r>
              <a:rPr lang="en-MY" sz="1200" dirty="0">
                <a:latin typeface="Arial" panose="020B0604020202020204" pitchFamily="34" charset="0"/>
                <a:ea typeface="Calibri" panose="020F0502020204030204" pitchFamily="34" charset="0"/>
                <a:cs typeface="Arial" panose="020B0604020202020204" pitchFamily="34" charset="0"/>
              </a:rPr>
              <a:t> Midwifery [Internet]. 2016;7(3):484–93. Available from: https://doi.org/10.15452/CEJNM.2016.07.0019</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40. 	</a:t>
            </a:r>
            <a:r>
              <a:rPr lang="en-MY" sz="1200" dirty="0" err="1">
                <a:latin typeface="Arial" panose="020B0604020202020204" pitchFamily="34" charset="0"/>
                <a:ea typeface="Calibri" panose="020F0502020204030204" pitchFamily="34" charset="0"/>
                <a:cs typeface="Arial" panose="020B0604020202020204" pitchFamily="34" charset="0"/>
              </a:rPr>
              <a:t>Bauldry</a:t>
            </a:r>
            <a:r>
              <a:rPr lang="en-MY" sz="1200" dirty="0">
                <a:latin typeface="Arial" panose="020B0604020202020204" pitchFamily="34" charset="0"/>
                <a:ea typeface="Calibri" panose="020F0502020204030204" pitchFamily="34" charset="0"/>
                <a:cs typeface="Arial" panose="020B0604020202020204" pitchFamily="34" charset="0"/>
              </a:rPr>
              <a:t> S. Variation in the Protective Effect of Higher Education Against Depression. Soc </a:t>
            </a:r>
            <a:r>
              <a:rPr lang="en-MY" sz="1200" dirty="0" err="1">
                <a:latin typeface="Arial" panose="020B0604020202020204" pitchFamily="34" charset="0"/>
                <a:ea typeface="Calibri" panose="020F0502020204030204" pitchFamily="34" charset="0"/>
                <a:cs typeface="Arial" panose="020B0604020202020204" pitchFamily="34" charset="0"/>
              </a:rPr>
              <a:t>Ment</a:t>
            </a:r>
            <a:r>
              <a:rPr lang="en-MY" sz="1200" dirty="0">
                <a:latin typeface="Arial" panose="020B0604020202020204" pitchFamily="34" charset="0"/>
                <a:ea typeface="Calibri" panose="020F0502020204030204" pitchFamily="34" charset="0"/>
                <a:cs typeface="Arial" panose="020B0604020202020204" pitchFamily="34" charset="0"/>
              </a:rPr>
              <a:t> Heal. 2015;5(2):145–61. </a:t>
            </a:r>
          </a:p>
          <a:p>
            <a:pPr marL="406400" indent="-406400">
              <a:spcAft>
                <a:spcPts val="400"/>
              </a:spcAft>
            </a:pPr>
            <a:r>
              <a:rPr lang="en-MY" sz="1200" dirty="0">
                <a:latin typeface="Arial" panose="020B0604020202020204" pitchFamily="34" charset="0"/>
                <a:ea typeface="Calibri" panose="020F0502020204030204" pitchFamily="34" charset="0"/>
                <a:cs typeface="Arial" panose="020B0604020202020204" pitchFamily="34" charset="0"/>
              </a:rPr>
              <a:t>41. 	Blay SL, </a:t>
            </a:r>
            <a:r>
              <a:rPr lang="en-MY" sz="1200" dirty="0" err="1">
                <a:latin typeface="Arial" panose="020B0604020202020204" pitchFamily="34" charset="0"/>
                <a:ea typeface="Calibri" panose="020F0502020204030204" pitchFamily="34" charset="0"/>
                <a:cs typeface="Arial" panose="020B0604020202020204" pitchFamily="34" charset="0"/>
              </a:rPr>
              <a:t>Marchesoni</a:t>
            </a:r>
            <a:r>
              <a:rPr lang="en-MY" sz="1200" dirty="0">
                <a:latin typeface="Arial" panose="020B0604020202020204" pitchFamily="34" charset="0"/>
                <a:ea typeface="Calibri" panose="020F0502020204030204" pitchFamily="34" charset="0"/>
                <a:cs typeface="Arial" panose="020B0604020202020204" pitchFamily="34" charset="0"/>
              </a:rPr>
              <a:t> MSM. Association among physical, psychiatric and socioeconomic conditions and WHOQOL-</a:t>
            </a:r>
            <a:r>
              <a:rPr lang="en-MY" sz="1200" dirty="0" err="1">
                <a:latin typeface="Arial" panose="020B0604020202020204" pitchFamily="34" charset="0"/>
                <a:ea typeface="Calibri" panose="020F0502020204030204" pitchFamily="34" charset="0"/>
                <a:cs typeface="Arial" panose="020B0604020202020204" pitchFamily="34" charset="0"/>
              </a:rPr>
              <a:t>Bref</a:t>
            </a:r>
            <a:r>
              <a:rPr lang="en-MY" sz="1200" dirty="0">
                <a:latin typeface="Arial" panose="020B0604020202020204" pitchFamily="34" charset="0"/>
                <a:ea typeface="Calibri" panose="020F0502020204030204" pitchFamily="34" charset="0"/>
                <a:cs typeface="Arial" panose="020B0604020202020204" pitchFamily="34" charset="0"/>
              </a:rPr>
              <a:t> scores. Cad </a:t>
            </a:r>
            <a:r>
              <a:rPr lang="en-MY" sz="1200" dirty="0" err="1">
                <a:latin typeface="Arial" panose="020B0604020202020204" pitchFamily="34" charset="0"/>
                <a:ea typeface="Calibri" panose="020F0502020204030204" pitchFamily="34" charset="0"/>
                <a:cs typeface="Arial" panose="020B0604020202020204" pitchFamily="34" charset="0"/>
              </a:rPr>
              <a:t>Saude</a:t>
            </a:r>
            <a:r>
              <a:rPr lang="en-MY" sz="1200" dirty="0">
                <a:latin typeface="Arial" panose="020B0604020202020204" pitchFamily="34" charset="0"/>
                <a:ea typeface="Calibri" panose="020F0502020204030204" pitchFamily="34" charset="0"/>
                <a:cs typeface="Arial" panose="020B0604020202020204" pitchFamily="34" charset="0"/>
              </a:rPr>
              <a:t> Publica. 2011;27(4):677–86. </a:t>
            </a:r>
          </a:p>
        </p:txBody>
      </p:sp>
    </p:spTree>
    <p:extLst>
      <p:ext uri="{BB962C8B-B14F-4D97-AF65-F5344CB8AC3E}">
        <p14:creationId xmlns:p14="http://schemas.microsoft.com/office/powerpoint/2010/main" val="210291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1477</TotalTime>
  <Words>4244</Words>
  <Application>Microsoft Office PowerPoint</Application>
  <PresentationFormat>Widescreen</PresentationFormat>
  <Paragraphs>520</Paragraphs>
  <Slides>27</Slides>
  <Notes>27</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Arimo</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Tilanka Tillekeratne</dc:creator>
  <cp:lastModifiedBy>Tilanka Tillekeratne</cp:lastModifiedBy>
  <cp:revision>194</cp:revision>
  <dcterms:created xsi:type="dcterms:W3CDTF">2020-08-09T12:08:40Z</dcterms:created>
  <dcterms:modified xsi:type="dcterms:W3CDTF">2020-08-14T04:44:55Z</dcterms:modified>
</cp:coreProperties>
</file>