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99" r:id="rId3"/>
    <p:sldId id="300" r:id="rId4"/>
    <p:sldId id="301" r:id="rId5"/>
    <p:sldId id="330" r:id="rId6"/>
    <p:sldId id="344" r:id="rId7"/>
    <p:sldId id="355" r:id="rId8"/>
    <p:sldId id="347" r:id="rId9"/>
    <p:sldId id="333" r:id="rId10"/>
    <p:sldId id="329" r:id="rId11"/>
    <p:sldId id="354" r:id="rId12"/>
    <p:sldId id="319" r:id="rId13"/>
    <p:sldId id="361" r:id="rId14"/>
    <p:sldId id="351" r:id="rId15"/>
    <p:sldId id="357" r:id="rId16"/>
    <p:sldId id="306" r:id="rId17"/>
    <p:sldId id="345" r:id="rId18"/>
    <p:sldId id="350" r:id="rId19"/>
    <p:sldId id="348" r:id="rId20"/>
    <p:sldId id="34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58" autoAdjust="0"/>
  </p:normalViewPr>
  <p:slideViewPr>
    <p:cSldViewPr snapToGrid="0">
      <p:cViewPr varScale="1">
        <p:scale>
          <a:sx n="58" d="100"/>
          <a:sy n="58" d="100"/>
        </p:scale>
        <p:origin x="17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Age distribution of hospitalized patients 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18-29</c:v>
                </c:pt>
                <c:pt idx="1">
                  <c:v>30-64</c:v>
                </c:pt>
                <c:pt idx="2">
                  <c:v>&gt;64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603</c:v>
                </c:pt>
                <c:pt idx="1">
                  <c:v>2814</c:v>
                </c:pt>
                <c:pt idx="2">
                  <c:v>1704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8C-4A4C-B45C-D7168A144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92401664"/>
        <c:axId val="92403200"/>
        <c:axId val="0"/>
      </c:bar3DChart>
      <c:catAx>
        <c:axId val="9240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03200"/>
        <c:crosses val="autoZero"/>
        <c:auto val="1"/>
        <c:lblAlgn val="ctr"/>
        <c:lblOffset val="100"/>
        <c:noMultiLvlLbl val="0"/>
      </c:catAx>
      <c:valAx>
        <c:axId val="9240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01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50310-4D72-47BE-8BA6-2018FCE96FE2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2E980-FFCF-407D-8F67-D32FE48F10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248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52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333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97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135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80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906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612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072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441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25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520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520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453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486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049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530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2E980-FFCF-407D-8F67-D32FE48F104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897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166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019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659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512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18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607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23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70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54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3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374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F5B35-997C-45BB-96E6-92B5B30AEC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F5C70-C105-4DBD-88B8-8323DF8A97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30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emf"/><Relationship Id="rId7" Type="http://schemas.microsoft.com/office/2007/relationships/hdphoto" Target="../media/hdphoto5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9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google.com/url?sa=t&amp;rct=j&amp;q=&amp;esrc=s&amp;source=web&amp;cd=&amp;ved=2ahUKEwjX4-vvzezuAhXQvosKHdSvDDMQFjAAegQIARAC&amp;url=https://www.who.int/publications-detail-redirect/clinical-management-of-covid-19&amp;usg=AOvVaw008g79lLtSXjeEzHcfQfLW" TargetMode="External"/><Relationship Id="rId1" Type="http://schemas.openxmlformats.org/officeDocument/2006/relationships/slideLayout" Target="../slideLayouts/slideLayout4.xml"/><Relationship Id="rId4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1334923"/>
            <a:ext cx="7772400" cy="1720493"/>
          </a:xfrm>
        </p:spPr>
        <p:txBody>
          <a:bodyPr>
            <a:normAutofit fontScale="90000"/>
          </a:bodyPr>
          <a:lstStyle/>
          <a:p>
            <a:pPr lvl="0"/>
            <a:r>
              <a:rPr lang="en-US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</a:t>
            </a:r>
            <a:br>
              <a:rPr lang="en-US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COVID-19 in Ukraine</a:t>
            </a:r>
            <a:endParaRPr lang="ru-RU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-451625" y="5680557"/>
            <a:ext cx="6858000" cy="369970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ru-RU" b="1">
                <a:latin typeface="Times New Roman" panose="02020603050405020304" pitchFamily="18" charset="0"/>
              </a:rPr>
              <a:t>D.Sc., Prof. </a:t>
            </a:r>
            <a:r>
              <a:rPr kumimoji="1" lang="en-US" altLang="ru-RU" b="1" err="1">
                <a:latin typeface="Times New Roman" panose="02020603050405020304" pitchFamily="18" charset="0"/>
              </a:rPr>
              <a:t>Bondarenko</a:t>
            </a:r>
            <a:r>
              <a:rPr kumimoji="1" lang="en-US" altLang="ru-RU" b="1">
                <a:latin typeface="Times New Roman" panose="02020603050405020304" pitchFamily="18" charset="0"/>
              </a:rPr>
              <a:t> A.V.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172" y="160627"/>
            <a:ext cx="1410703" cy="1433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519948" y="3073821"/>
            <a:ext cx="54319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/>
              <a:t>“This is a time for facts, not fear.</a:t>
            </a:r>
          </a:p>
          <a:p>
            <a:pPr algn="ctr"/>
            <a:r>
              <a:rPr lang="en-US" sz="2400"/>
              <a:t>This is a time for rationality, not </a:t>
            </a:r>
            <a:r>
              <a:rPr lang="en-US" sz="2400" err="1"/>
              <a:t>rumours</a:t>
            </a:r>
            <a:r>
              <a:rPr lang="en-US" sz="2400"/>
              <a:t>.</a:t>
            </a:r>
          </a:p>
          <a:p>
            <a:pPr algn="ctr"/>
            <a:r>
              <a:rPr lang="en-US" sz="2400"/>
              <a:t>This is a time for solidarity, not stigma.”</a:t>
            </a:r>
          </a:p>
          <a:p>
            <a:pPr algn="ctr"/>
            <a:r>
              <a:rPr lang="en-US" sz="2400"/>
              <a:t>Tedros Adhanom </a:t>
            </a:r>
            <a:r>
              <a:rPr lang="en-US" sz="2400" err="1"/>
              <a:t>Ghebreyesus</a:t>
            </a:r>
            <a:endParaRPr lang="ru-RU" sz="240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72" y="160627"/>
            <a:ext cx="1507418" cy="143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2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2563"/>
            <a:ext cx="7920000" cy="954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/>
              <a:t>COVID-19 in Ukraine: confirmed cases</a:t>
            </a:r>
            <a:endParaRPr lang="ru-RU" b="1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41058" y="806245"/>
            <a:ext cx="8359450" cy="53583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273224"/>
            <a:ext cx="51072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>
                <a:solidFill>
                  <a:srgbClr val="0070C0"/>
                </a:solidFill>
              </a:rPr>
              <a:t>http://database.ukrcensus.gov.ua/PXWEB2007/eng/news/op_popul_e.asp</a:t>
            </a:r>
            <a:endParaRPr lang="ru-RU" sz="1600" i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2363" y="1395063"/>
            <a:ext cx="2335236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400" b="1">
                <a:solidFill>
                  <a:srgbClr val="FF0000"/>
                </a:solidFill>
              </a:rPr>
              <a:t>Ukraine is the largest all-European country.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41967" y="5649992"/>
            <a:ext cx="4657028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400" b="1">
                <a:solidFill>
                  <a:srgbClr val="FF0000"/>
                </a:solidFill>
              </a:rPr>
              <a:t>The eighth-most populous country in Europe.</a:t>
            </a:r>
            <a:endParaRPr lang="ru-RU" sz="2400" b="1"/>
          </a:p>
        </p:txBody>
      </p:sp>
    </p:spTree>
    <p:extLst>
      <p:ext uri="{BB962C8B-B14F-4D97-AF65-F5344CB8AC3E}">
        <p14:creationId xmlns:p14="http://schemas.microsoft.com/office/powerpoint/2010/main" val="1262870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20492" y="1338778"/>
            <a:ext cx="4401115" cy="38744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6293" y="0"/>
            <a:ext cx="7920000" cy="954000"/>
          </a:xfrm>
        </p:spPr>
        <p:txBody>
          <a:bodyPr>
            <a:normAutofit/>
          </a:bodyPr>
          <a:lstStyle/>
          <a:p>
            <a:pPr algn="ctr"/>
            <a:r>
              <a:rPr lang="en-US" sz="4000" b="1"/>
              <a:t>Top 5 countries plus Ukraine</a:t>
            </a:r>
            <a:endParaRPr lang="ru-RU" sz="4000" b="1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20492" y="1250948"/>
            <a:ext cx="3868340" cy="384779"/>
          </a:xfrm>
        </p:spPr>
        <p:txBody>
          <a:bodyPr>
            <a:no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Daily new confirmed cases </a:t>
            </a:r>
            <a:r>
              <a:rPr lang="en-US" sz="2000">
                <a:solidFill>
                  <a:srgbClr val="FF0000"/>
                </a:solidFill>
              </a:rPr>
              <a:t>(per </a:t>
            </a:r>
            <a:r>
              <a:rPr lang="en-US" sz="2000" err="1">
                <a:solidFill>
                  <a:srgbClr val="FF0000"/>
                </a:solidFill>
              </a:rPr>
              <a:t>mln</a:t>
            </a:r>
            <a:r>
              <a:rPr lang="en-US" sz="2000">
                <a:solidFill>
                  <a:srgbClr val="FF0000"/>
                </a:solidFill>
              </a:rPr>
              <a:t>)</a:t>
            </a:r>
            <a:endParaRPr lang="ru-RU" sz="200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844762" y="960146"/>
            <a:ext cx="3887391" cy="384779"/>
          </a:xfrm>
        </p:spPr>
        <p:txBody>
          <a:bodyPr>
            <a:no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Case fatality rate</a:t>
            </a:r>
            <a:endParaRPr lang="ru-RU">
              <a:solidFill>
                <a:srgbClr val="FF0000"/>
              </a:solidFill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559643" y="1338779"/>
            <a:ext cx="4457631" cy="38744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6273224"/>
            <a:ext cx="5508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>
                <a:solidFill>
                  <a:srgbClr val="0070C0"/>
                </a:solidFill>
              </a:rPr>
              <a:t>COVID-19 Data Repository by the CSSE at Johns Hopkins University: https://github.com/CSSEGISandData/COVID-19</a:t>
            </a:r>
            <a:endParaRPr lang="ru-RU" sz="1600" i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79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6402" y="1377409"/>
            <a:ext cx="3762375" cy="3495675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9841" y="0"/>
            <a:ext cx="7920000" cy="952397"/>
          </a:xfrm>
        </p:spPr>
        <p:txBody>
          <a:bodyPr>
            <a:normAutofit/>
          </a:bodyPr>
          <a:lstStyle/>
          <a:p>
            <a:pPr algn="ctr"/>
            <a:r>
              <a:rPr lang="en-US" sz="4000" b="1"/>
              <a:t>COVID-19 in Kharkiv</a:t>
            </a:r>
            <a:endParaRPr lang="ru-RU" sz="4000" b="1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00803" y="1818243"/>
            <a:ext cx="6524104" cy="823912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b="0"/>
              <a:t>Kharkiv</a:t>
            </a:r>
            <a:r>
              <a:rPr lang="en-US" altLang="ru-RU" b="0">
                <a:cs typeface="Arial" panose="020B0604020202020204" pitchFamily="34" charset="0"/>
              </a:rPr>
              <a:t> is the second largest city in Ukraine after Kiev with population of 1,44 </a:t>
            </a:r>
            <a:r>
              <a:rPr lang="en-US" altLang="ru-RU" b="0" err="1">
                <a:cs typeface="Arial" panose="020B0604020202020204" pitchFamily="34" charset="0"/>
              </a:rPr>
              <a:t>mln</a:t>
            </a:r>
            <a:r>
              <a:rPr lang="en-US" altLang="ru-RU" b="0">
                <a:cs typeface="Arial" panose="020B0604020202020204" pitchFamily="34" charset="0"/>
              </a:rPr>
              <a:t> people.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b="0">
                <a:cs typeface="Arial" panose="020B0604020202020204" pitchFamily="34" charset="0"/>
              </a:rPr>
              <a:t>Outbreak period: Mar 27, 2020 – Feb 1, 2021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b="0">
                <a:cs typeface="Arial" panose="020B0604020202020204" pitchFamily="34" charset="0"/>
              </a:rPr>
              <a:t>Confirmed cases: 53 217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/>
              <a:t>Deaths</a:t>
            </a:r>
            <a:r>
              <a:rPr lang="en-US" altLang="ru-RU" b="0">
                <a:cs typeface="Arial" panose="020B0604020202020204" pitchFamily="34" charset="0"/>
              </a:rPr>
              <a:t>: 706; </a:t>
            </a:r>
            <a:r>
              <a:rPr lang="en-US" b="0">
                <a:cs typeface="Arial" panose="020B0604020202020204" pitchFamily="34" charset="0"/>
              </a:rPr>
              <a:t>CFR – 1.8</a:t>
            </a:r>
            <a:endParaRPr lang="en-US" altLang="ru-RU" b="0"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0803" y="6230269"/>
            <a:ext cx="41054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>
                <a:solidFill>
                  <a:srgbClr val="0070C0"/>
                </a:solidFill>
              </a:rPr>
              <a:t>https://nszu.gov.ua/e-data/dashboard/covid19</a:t>
            </a: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234" y="2642155"/>
            <a:ext cx="3868737" cy="340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52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9842" y="1"/>
            <a:ext cx="7920000" cy="1173018"/>
          </a:xfrm>
        </p:spPr>
        <p:txBody>
          <a:bodyPr>
            <a:noAutofit/>
          </a:bodyPr>
          <a:lstStyle/>
          <a:p>
            <a:pPr algn="ctr"/>
            <a:r>
              <a:rPr lang="en-US" sz="4000" b="1"/>
              <a:t>Regional Clinical</a:t>
            </a:r>
            <a:br>
              <a:rPr lang="en-US" sz="4000" b="1"/>
            </a:br>
            <a:r>
              <a:rPr lang="en-US" sz="4000" b="1"/>
              <a:t>Infectious Diseases Hospital</a:t>
            </a:r>
            <a:r>
              <a:rPr lang="en-US" sz="4000" b="1">
                <a:cs typeface="Arial" panose="020B0604020202020204" pitchFamily="34" charset="0"/>
              </a:rPr>
              <a:t>, </a:t>
            </a:r>
            <a:r>
              <a:rPr lang="en-US" sz="4000" b="1"/>
              <a:t>Kharkiv</a:t>
            </a:r>
            <a:endParaRPr lang="ru-RU" sz="4000" b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3967" y="1231189"/>
            <a:ext cx="7978449" cy="96532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0">
                <a:solidFill>
                  <a:srgbClr val="0070C0"/>
                </a:solidFill>
              </a:rPr>
              <a:t>Clinical base of Kharkiv National Medical University,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0">
                <a:solidFill>
                  <a:srgbClr val="0070C0"/>
                </a:solidFill>
              </a:rPr>
              <a:t>Kharkiv Medical Academy of Post-graduate Education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251152" y="2346428"/>
            <a:ext cx="4621932" cy="3441055"/>
          </a:xfrm>
        </p:spPr>
        <p:txBody>
          <a:bodyPr>
            <a:noAutofit/>
          </a:bodyPr>
          <a:lstStyle/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/>
              <a:t>The ﬁrst designated hospital for management of COVID-19 patients in Kharkiv and all suspected or conﬁrmed cases in the city were compulsorily admitted to it.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/>
              <a:t>From Mar 2020 till Feb 2021 we treated &gt;5000 patients (</a:t>
            </a:r>
            <a:r>
              <a:rPr lang="en-US" altLang="ru-RU">
                <a:cs typeface="Arial" panose="020B0604020202020204" pitchFamily="34" charset="0"/>
              </a:rPr>
              <a:t>≈10% of confirmed cases)</a:t>
            </a:r>
            <a:r>
              <a:rPr lang="en-US"/>
              <a:t>.</a:t>
            </a: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50194811"/>
              </p:ext>
            </p:extLst>
          </p:nvPr>
        </p:nvGraphicFramePr>
        <p:xfrm>
          <a:off x="4739268" y="2225782"/>
          <a:ext cx="4267080" cy="2647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2402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300" y="223416"/>
            <a:ext cx="8874578" cy="3124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63120" y="2742633"/>
            <a:ext cx="3055860" cy="4104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://www.zju.edu.cn/_upload/article/images/86/8c/52496ac84f839801a791893d80c4/321713cd-a79e-4f9b-b044-7b21af2bb24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00" y="2742633"/>
            <a:ext cx="2783787" cy="4115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5427" y="2753337"/>
            <a:ext cx="2916451" cy="4120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5910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481" y="577834"/>
            <a:ext cx="8827035" cy="4642348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49" y="0"/>
            <a:ext cx="7920000" cy="954000"/>
          </a:xfrm>
        </p:spPr>
        <p:txBody>
          <a:bodyPr>
            <a:normAutofit/>
          </a:bodyPr>
          <a:lstStyle/>
          <a:p>
            <a:pPr algn="ctr"/>
            <a:r>
              <a:rPr lang="en-US" sz="4000" b="1"/>
              <a:t> The course of COVID-19</a:t>
            </a:r>
            <a:endParaRPr lang="ru-RU" sz="4000" b="1"/>
          </a:p>
        </p:txBody>
      </p:sp>
      <p:sp>
        <p:nvSpPr>
          <p:cNvPr id="5" name="Прямоугольник 4"/>
          <p:cNvSpPr/>
          <p:nvPr/>
        </p:nvSpPr>
        <p:spPr>
          <a:xfrm>
            <a:off x="158480" y="5776195"/>
            <a:ext cx="44915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>
                <a:solidFill>
                  <a:srgbClr val="0070C0"/>
                </a:solidFill>
              </a:rPr>
              <a:t>https://covid19criticalcare.com/</a:t>
            </a:r>
            <a:r>
              <a:rPr lang="en-US" i="1" err="1">
                <a:solidFill>
                  <a:srgbClr val="0070C0"/>
                </a:solidFill>
              </a:rPr>
              <a:t>wp</a:t>
            </a:r>
            <a:r>
              <a:rPr lang="en-US" i="1">
                <a:solidFill>
                  <a:srgbClr val="0070C0"/>
                </a:solidFill>
              </a:rPr>
              <a:t>-content/uploads/2020/12/FLCCC-Protocols-–-A-Guide-to-the-Management-of-COVID-19.pdf</a:t>
            </a:r>
            <a:endParaRPr lang="ru-RU" i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155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9"/>
          <a:stretch/>
        </p:blipFill>
        <p:spPr bwMode="auto">
          <a:xfrm>
            <a:off x="0" y="3646842"/>
            <a:ext cx="4808668" cy="3211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8669" y="3656893"/>
            <a:ext cx="4335746" cy="3199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"/>
            <a:ext cx="4808668" cy="3655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8668" y="0"/>
            <a:ext cx="4335331" cy="3655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883971" y="3471595"/>
            <a:ext cx="42600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>
                <a:solidFill>
                  <a:srgbClr val="0070C0"/>
                </a:solidFill>
              </a:rPr>
              <a:t>George Washington University Hospital/Surgical Theater</a:t>
            </a:r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955776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481" y="577835"/>
            <a:ext cx="8827035" cy="3839556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49" y="0"/>
            <a:ext cx="7920000" cy="954000"/>
          </a:xfrm>
        </p:spPr>
        <p:txBody>
          <a:bodyPr>
            <a:normAutofit/>
          </a:bodyPr>
          <a:lstStyle/>
          <a:p>
            <a:pPr algn="ctr"/>
            <a:r>
              <a:rPr lang="en-US" sz="4000" b="1"/>
              <a:t> The course of COVID-19</a:t>
            </a:r>
            <a:endParaRPr lang="ru-RU" sz="4000" b="1"/>
          </a:p>
        </p:txBody>
      </p:sp>
      <p:sp>
        <p:nvSpPr>
          <p:cNvPr id="3" name="Прямоугольник 2"/>
          <p:cNvSpPr/>
          <p:nvPr/>
        </p:nvSpPr>
        <p:spPr>
          <a:xfrm>
            <a:off x="122664" y="4417391"/>
            <a:ext cx="53860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 Cytokine Storm and Macrophage Activation Syndrome are overreactions of the body's immune system.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8480" y="5776195"/>
            <a:ext cx="44915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>
                <a:solidFill>
                  <a:srgbClr val="0070C0"/>
                </a:solidFill>
              </a:rPr>
              <a:t>https://covid19criticalcare.com/</a:t>
            </a:r>
            <a:r>
              <a:rPr lang="en-US" i="1" err="1">
                <a:solidFill>
                  <a:srgbClr val="0070C0"/>
                </a:solidFill>
              </a:rPr>
              <a:t>wp</a:t>
            </a:r>
            <a:r>
              <a:rPr lang="en-US" i="1">
                <a:solidFill>
                  <a:srgbClr val="0070C0"/>
                </a:solidFill>
              </a:rPr>
              <a:t>-content/uploads/2020/12/FLCCC-Protocols-–-A-Guide-to-the-Management-of-COVID-19.pdf</a:t>
            </a:r>
            <a:endParaRPr lang="ru-RU" i="1">
              <a:solidFill>
                <a:srgbClr val="0070C0"/>
              </a:solidFill>
            </a:endParaRPr>
          </a:p>
        </p:txBody>
      </p:sp>
      <p:pic>
        <p:nvPicPr>
          <p:cNvPr id="7" name="Объект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0" y="965742"/>
            <a:ext cx="3544969" cy="306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26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60425" y="1702933"/>
            <a:ext cx="4425766" cy="246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872" y="0"/>
            <a:ext cx="7920000" cy="954000"/>
          </a:xfrm>
        </p:spPr>
        <p:txBody>
          <a:bodyPr>
            <a:normAutofit/>
          </a:bodyPr>
          <a:lstStyle/>
          <a:p>
            <a:pPr algn="ctr"/>
            <a:r>
              <a:rPr lang="en-US" sz="4000" b="1"/>
              <a:t>High risk groups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9045" y="921057"/>
            <a:ext cx="5906116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/>
              <a:t>Coronavirus can make anyone seriously ill. But for some people, the risk is higher:</a:t>
            </a:r>
            <a:endParaRPr lang="en-US" sz="2400"/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People aged 60 years and older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Chronic respiratory disease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Chronic kidney disease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Cardiovascular disease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Neurologic conditions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Immunocompromised state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Liver disease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Cancer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Obesity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Pregnancy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Smoking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Diabetes mellitus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endParaRPr lang="en-US" sz="2400"/>
          </a:p>
        </p:txBody>
      </p:sp>
      <p:sp>
        <p:nvSpPr>
          <p:cNvPr id="9" name="Прямоугольник 8"/>
          <p:cNvSpPr/>
          <p:nvPr/>
        </p:nvSpPr>
        <p:spPr>
          <a:xfrm>
            <a:off x="239045" y="6021329"/>
            <a:ext cx="5709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>
                <a:solidFill>
                  <a:srgbClr val="0070C0"/>
                </a:solidFill>
              </a:rPr>
              <a:t>https://ourworldindata.org/mortality-risk-covid#case-fatality-rate-of-covid-19-by-age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87904" y="4140129"/>
            <a:ext cx="37740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/>
              <a:t>Case fatality rate by preexisting health conditions</a:t>
            </a:r>
          </a:p>
        </p:txBody>
      </p:sp>
    </p:spTree>
    <p:extLst>
      <p:ext uri="{BB962C8B-B14F-4D97-AF65-F5344CB8AC3E}">
        <p14:creationId xmlns:p14="http://schemas.microsoft.com/office/powerpoint/2010/main" val="436197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692" y="0"/>
            <a:ext cx="7920000" cy="954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The role of glucocorticoids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5957" y="1308561"/>
            <a:ext cx="7886700" cy="3564523"/>
          </a:xfrm>
        </p:spPr>
        <p:txBody>
          <a:bodyPr>
            <a:normAutofit/>
          </a:bodyPr>
          <a:lstStyle/>
          <a:p>
            <a:pPr marL="180000" indent="-180000"/>
            <a:r>
              <a:rPr lang="en-US" dirty="0"/>
              <a:t>inhibiting the </a:t>
            </a:r>
            <a:r>
              <a:rPr lang="en-US" dirty="0" err="1"/>
              <a:t>inﬂammatory</a:t>
            </a:r>
            <a:r>
              <a:rPr lang="en-US" dirty="0"/>
              <a:t> storm;</a:t>
            </a:r>
          </a:p>
          <a:p>
            <a:pPr marL="180000" indent="-180000"/>
            <a:r>
              <a:rPr lang="en-US" dirty="0"/>
              <a:t>reduce endothelial leakage, while effectively stopping the inflammatory cascade;</a:t>
            </a:r>
          </a:p>
          <a:p>
            <a:pPr marL="180000" indent="-180000"/>
            <a:r>
              <a:rPr lang="en-US" dirty="0"/>
              <a:t>effects are dose-dependent, with immunosuppressive effects seen mostly at higher doses;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5957" y="3919487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000" indent="-180000">
              <a:buFont typeface="Arial" pitchFamily="34" charset="0"/>
              <a:buChar char="•"/>
            </a:pPr>
            <a:r>
              <a:rPr lang="en-US" sz="2800"/>
              <a:t>immediate effects of glucocorticoids are supposed to be mediated through non-genomic actions within the cell and occur with high doses.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22657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3661" y="-130"/>
            <a:ext cx="7920000" cy="954000"/>
          </a:xfrm>
        </p:spPr>
        <p:txBody>
          <a:bodyPr>
            <a:normAutofit/>
          </a:bodyPr>
          <a:lstStyle/>
          <a:p>
            <a:r>
              <a:rPr lang="en-US" sz="4000" b="1" dirty="0"/>
              <a:t>Methylprednisolone &amp; COVID-19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9159" y="987382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180000" indent="-18000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an early short course in moderate to severe COVID-19 reduced escalation of care and improved clinical outcomes [</a:t>
            </a:r>
            <a:r>
              <a:rPr lang="en-US" dirty="0" err="1"/>
              <a:t>Fadel</a:t>
            </a:r>
            <a:r>
              <a:rPr lang="en-US" dirty="0"/>
              <a:t> R. et al., 2020];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a high dose (1000 or 500 mg/day) and short term provide a better prognosis of patients with C-ARDS [So C., 2000].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appears to have reduced the risk of death in C-ARDS [Wu C.et al., 2020];</a:t>
            </a:r>
          </a:p>
          <a:p>
            <a:pPr marL="180000" indent="-18000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severe COVID-19 patients improved their oxygenation significantly with no negative impact on viral clearance [Liu J., 2000].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9159" y="496483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</a:rPr>
              <a:t>NB! After the discontinuation of hormone therapy, a new outbreak of the disease activity may be observed. 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024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0"/>
            <a:ext cx="7920000" cy="1170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High-dose intravenous</a:t>
            </a:r>
            <a:br>
              <a:rPr lang="ru-RU" sz="4000" b="1" dirty="0"/>
            </a:br>
            <a:r>
              <a:rPr lang="en-US" sz="4000" b="1" dirty="0" err="1"/>
              <a:t>methylprednisolone</a:t>
            </a:r>
            <a:r>
              <a:rPr lang="en-US" sz="4000" b="1" dirty="0"/>
              <a:t> therapy</a:t>
            </a:r>
            <a:endParaRPr lang="ru-RU" sz="4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4235445"/>
              </p:ext>
            </p:extLst>
          </p:nvPr>
        </p:nvGraphicFramePr>
        <p:xfrm>
          <a:off x="628649" y="1597910"/>
          <a:ext cx="3739174" cy="35661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869587">
                  <a:extLst>
                    <a:ext uri="{9D8B030D-6E8A-4147-A177-3AD203B41FA5}">
                      <a16:colId xmlns:a16="http://schemas.microsoft.com/office/drawing/2014/main" val="2780093391"/>
                    </a:ext>
                  </a:extLst>
                </a:gridCol>
                <a:gridCol w="1869587">
                  <a:extLst>
                    <a:ext uri="{9D8B030D-6E8A-4147-A177-3AD203B41FA5}">
                      <a16:colId xmlns:a16="http://schemas.microsoft.com/office/drawing/2014/main" val="2704470151"/>
                    </a:ext>
                  </a:extLst>
                </a:gridCol>
              </a:tblGrid>
              <a:tr h="810829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Dosage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+mn-lt"/>
                        </a:rPr>
                        <a:t>Treatment interval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extLst>
                  <a:ext uri="{0D108BD9-81ED-4DB2-BD59-A6C34878D82A}">
                    <a16:rowId xmlns:a16="http://schemas.microsoft.com/office/drawing/2014/main" val="3938183597"/>
                  </a:ext>
                </a:extLst>
              </a:tr>
              <a:tr h="447354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</a:rPr>
                        <a:t>1000 mg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</a:rPr>
                        <a:t>3 days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extLst>
                  <a:ext uri="{0D108BD9-81ED-4DB2-BD59-A6C34878D82A}">
                    <a16:rowId xmlns:a16="http://schemas.microsoft.com/office/drawing/2014/main" val="798915934"/>
                  </a:ext>
                </a:extLst>
              </a:tr>
              <a:tr h="447354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</a:rPr>
                        <a:t>500 mg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</a:rPr>
                        <a:t>1 - 3 days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extLst>
                  <a:ext uri="{0D108BD9-81ED-4DB2-BD59-A6C34878D82A}">
                    <a16:rowId xmlns:a16="http://schemas.microsoft.com/office/drawing/2014/main" val="4018103973"/>
                  </a:ext>
                </a:extLst>
              </a:tr>
              <a:tr h="447354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</a:rPr>
                        <a:t>250 mg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1 - 3 days</a:t>
                      </a:r>
                      <a:endParaRPr kumimoji="0" lang="ru-RU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5887" marR="105887"/>
                </a:tc>
                <a:extLst>
                  <a:ext uri="{0D108BD9-81ED-4DB2-BD59-A6C34878D82A}">
                    <a16:rowId xmlns:a16="http://schemas.microsoft.com/office/drawing/2014/main" val="3141314366"/>
                  </a:ext>
                </a:extLst>
              </a:tr>
              <a:tr h="447354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</a:rPr>
                        <a:t>125 mg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1 - 3 days</a:t>
                      </a:r>
                      <a:endParaRPr kumimoji="0" lang="ru-RU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5887" marR="105887"/>
                </a:tc>
                <a:extLst>
                  <a:ext uri="{0D108BD9-81ED-4DB2-BD59-A6C34878D82A}">
                    <a16:rowId xmlns:a16="http://schemas.microsoft.com/office/drawing/2014/main" val="2980941284"/>
                  </a:ext>
                </a:extLst>
              </a:tr>
              <a:tr h="447354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</a:rPr>
                        <a:t>80 mg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1 - 3 days</a:t>
                      </a:r>
                      <a:endParaRPr kumimoji="0" lang="ru-RU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5887" marR="105887"/>
                </a:tc>
                <a:extLst>
                  <a:ext uri="{0D108BD9-81ED-4DB2-BD59-A6C34878D82A}">
                    <a16:rowId xmlns:a16="http://schemas.microsoft.com/office/drawing/2014/main" val="3399528997"/>
                  </a:ext>
                </a:extLst>
              </a:tr>
              <a:tr h="447354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+mn-lt"/>
                        </a:rPr>
                        <a:t>40 mg</a:t>
                      </a:r>
                      <a:endParaRPr lang="ru-RU" sz="2400">
                        <a:latin typeface="+mn-lt"/>
                      </a:endParaRPr>
                    </a:p>
                  </a:txBody>
                  <a:tcPr marL="105887" marR="10588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1 - 5 days</a:t>
                      </a:r>
                      <a:endParaRPr kumimoji="0" lang="ru-RU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5887" marR="105887"/>
                </a:tc>
                <a:extLst>
                  <a:ext uri="{0D108BD9-81ED-4DB2-BD59-A6C34878D82A}">
                    <a16:rowId xmlns:a16="http://schemas.microsoft.com/office/drawing/2014/main" val="1334976337"/>
                  </a:ext>
                </a:extLst>
              </a:tr>
            </a:tbl>
          </a:graphicData>
        </a:graphic>
      </p:graphicFrame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877049" y="1597910"/>
            <a:ext cx="388620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reduction in the dose of MP begins </a:t>
            </a:r>
            <a:r>
              <a:rPr lang="en-US">
                <a:solidFill>
                  <a:srgbClr val="FF0000"/>
                </a:solidFill>
              </a:rPr>
              <a:t>under reducing in the </a:t>
            </a:r>
            <a:r>
              <a:rPr lang="en-US" dirty="0">
                <a:solidFill>
                  <a:srgbClr val="FF0000"/>
                </a:solidFill>
              </a:rPr>
              <a:t>level </a:t>
            </a:r>
            <a:r>
              <a:rPr lang="en-US">
                <a:solidFill>
                  <a:srgbClr val="FF0000"/>
                </a:solidFill>
              </a:rPr>
              <a:t>of CRP no </a:t>
            </a:r>
            <a:r>
              <a:rPr lang="en-US" dirty="0">
                <a:solidFill>
                  <a:srgbClr val="FF0000"/>
                </a:solidFill>
              </a:rPr>
              <a:t>less than </a:t>
            </a:r>
            <a:r>
              <a:rPr lang="en-US">
                <a:solidFill>
                  <a:srgbClr val="FF0000"/>
                </a:solidFill>
              </a:rPr>
              <a:t>15%!</a:t>
            </a:r>
          </a:p>
          <a:p>
            <a:r>
              <a:rPr lang="en-US">
                <a:solidFill>
                  <a:srgbClr val="FF0000"/>
                </a:solidFill>
              </a:rPr>
              <a:t>The cumulative dose should not exceed 6 g!</a:t>
            </a:r>
          </a:p>
        </p:txBody>
      </p:sp>
    </p:spTree>
    <p:extLst>
      <p:ext uri="{BB962C8B-B14F-4D97-AF65-F5344CB8AC3E}">
        <p14:creationId xmlns:p14="http://schemas.microsoft.com/office/powerpoint/2010/main" val="814599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32" y="1377808"/>
            <a:ext cx="6970393" cy="47336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632770" y="2310635"/>
            <a:ext cx="336401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Prescribe not earlier than 7th day from the beginning of clinical symptoms!</a:t>
            </a: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28649" y="0"/>
            <a:ext cx="7920000" cy="1170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High-dose intravenous</a:t>
            </a:r>
            <a:br>
              <a:rPr lang="ru-RU" sz="4000" b="1" dirty="0"/>
            </a:br>
            <a:r>
              <a:rPr lang="en-US" sz="4000" b="1" dirty="0" err="1"/>
              <a:t>methylprednisolone</a:t>
            </a:r>
            <a:r>
              <a:rPr lang="en-US" sz="4000" b="1" dirty="0"/>
              <a:t> therapy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814599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68895" y="0"/>
            <a:ext cx="7920000" cy="1170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Criteria for starting HIMP therapy </a:t>
            </a:r>
            <a:endParaRPr lang="ru-RU" sz="4000" b="1" dirty="0"/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332506" y="1171916"/>
            <a:ext cx="4400816" cy="5437228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/>
              <a:t>age &lt; 65 years;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/>
              <a:t>the </a:t>
            </a:r>
            <a:r>
              <a:rPr lang="en-US" sz="2600" dirty="0"/>
              <a:t>C-reactive protein level is over 50 units or it’s</a:t>
            </a:r>
            <a:r>
              <a:rPr lang="ru-RU" sz="2600" dirty="0"/>
              <a:t> </a:t>
            </a:r>
            <a:r>
              <a:rPr lang="en-US" sz="2600" dirty="0"/>
              <a:t>progressive increase by 5 times and higher on </a:t>
            </a:r>
            <a:r>
              <a:rPr lang="en-US" sz="2600"/>
              <a:t>8-15 day;</a:t>
            </a:r>
            <a:endParaRPr lang="en-US" sz="2600" dirty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leukocyte level </a:t>
            </a:r>
            <a:r>
              <a:rPr lang="ru-RU" sz="2600" dirty="0"/>
              <a:t>&lt; 3,0</a:t>
            </a:r>
            <a:r>
              <a:rPr lang="en-US" sz="2600" dirty="0"/>
              <a:t> </a:t>
            </a:r>
            <a:r>
              <a:rPr lang="en-US" sz="2600"/>
              <a:t>× 10</a:t>
            </a:r>
            <a:r>
              <a:rPr lang="en-US" sz="2600" baseline="30000"/>
              <a:t>9</a:t>
            </a:r>
            <a:r>
              <a:rPr lang="en-US" sz="2600"/>
              <a:t>/L;</a:t>
            </a:r>
            <a:endParaRPr lang="en-US" sz="2600" dirty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absolute level of lymphocytes </a:t>
            </a:r>
            <a:r>
              <a:rPr lang="ru-RU" sz="2600"/>
              <a:t>&lt; </a:t>
            </a:r>
            <a:r>
              <a:rPr lang="en-US" sz="2600"/>
              <a:t>1 × 10</a:t>
            </a:r>
            <a:r>
              <a:rPr lang="en-US" sz="2600" baseline="30000"/>
              <a:t>9</a:t>
            </a:r>
            <a:r>
              <a:rPr lang="en-US" sz="2600"/>
              <a:t>/L </a:t>
            </a:r>
            <a:r>
              <a:rPr lang="en-US" sz="2600" dirty="0"/>
              <a:t>or two or three lineages</a:t>
            </a:r>
            <a:r>
              <a:rPr lang="en-US" sz="2600"/>
              <a:t> cytopenia;</a:t>
            </a:r>
            <a:endParaRPr lang="en-US" sz="2600" dirty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increased </a:t>
            </a:r>
            <a:r>
              <a:rPr lang="en-US" sz="2600" dirty="0" err="1"/>
              <a:t>ferritin</a:t>
            </a:r>
            <a:r>
              <a:rPr lang="en-US" sz="2600" dirty="0"/>
              <a:t> level </a:t>
            </a:r>
            <a:r>
              <a:rPr lang="ru-RU" sz="2600" dirty="0"/>
              <a:t>&gt; 500 </a:t>
            </a:r>
            <a:r>
              <a:rPr lang="en-GB" sz="2600" dirty="0" err="1"/>
              <a:t>ng</a:t>
            </a:r>
            <a:r>
              <a:rPr lang="en-GB" sz="2600" dirty="0"/>
              <a:t>/ml</a:t>
            </a:r>
            <a:r>
              <a:rPr lang="ru-RU" sz="2600" dirty="0"/>
              <a:t>; </a:t>
            </a:r>
            <a:endParaRPr lang="en-US" sz="2600" dirty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IL-6 level </a:t>
            </a:r>
            <a:r>
              <a:rPr lang="ru-RU" sz="2600" dirty="0"/>
              <a:t>&gt; 40 </a:t>
            </a:r>
            <a:r>
              <a:rPr lang="en-GB" sz="2600" dirty="0" err="1"/>
              <a:t>ng</a:t>
            </a:r>
            <a:r>
              <a:rPr lang="en-GB" sz="2600" dirty="0"/>
              <a:t>/ml</a:t>
            </a:r>
            <a:r>
              <a:rPr lang="ru-RU" sz="2600" dirty="0"/>
              <a:t>; </a:t>
            </a:r>
            <a:endParaRPr lang="en-US" sz="2600" dirty="0">
              <a:solidFill>
                <a:srgbClr val="FF0000"/>
              </a:solidFill>
            </a:endParaRP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endParaRPr lang="ru-RU" sz="26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25196" y="1171916"/>
            <a:ext cx="4132886" cy="3701167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/>
              <a:t>lung infiltrates &gt; </a:t>
            </a:r>
            <a:r>
              <a:rPr lang="en-US" sz="2600" dirty="0"/>
              <a:t>50% with their progression within </a:t>
            </a:r>
            <a:r>
              <a:rPr lang="en-US" sz="2600"/>
              <a:t>24-48 hours;</a:t>
            </a:r>
            <a:endParaRPr lang="en-US" sz="2600" dirty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fever 38 °C and higher </a:t>
            </a:r>
            <a:r>
              <a:rPr lang="en-US" sz="2600"/>
              <a:t>for &gt; 3</a:t>
            </a:r>
            <a:r>
              <a:rPr lang="ru-RU" sz="2600"/>
              <a:t> </a:t>
            </a:r>
            <a:r>
              <a:rPr lang="en-US" sz="2600" dirty="0"/>
              <a:t>days</a:t>
            </a:r>
            <a:r>
              <a:rPr lang="ru-RU" sz="2600" dirty="0"/>
              <a:t>;</a:t>
            </a:r>
            <a:endParaRPr lang="en-US" sz="2600" dirty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a rapid tendency to reduce saturation (respiration frequency ≥30 / min; SpO2≤</a:t>
            </a:r>
            <a:r>
              <a:rPr lang="en-US" sz="2600"/>
              <a:t>92%).</a:t>
            </a:r>
            <a:endParaRPr lang="en-US" sz="2600" dirty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4017631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3905242"/>
            <a:ext cx="4441785" cy="2544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8263" y="1170000"/>
            <a:ext cx="8486368" cy="4351338"/>
          </a:xfrm>
        </p:spPr>
        <p:txBody>
          <a:bodyPr>
            <a:noAutofit/>
          </a:bodyPr>
          <a:lstStyle/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/>
              <a:t>was shown to decrease activity of systemic inflammatory response, severity of coagulation disorders and contribute to recovery of gas exchange lung function;</a:t>
            </a:r>
            <a:endParaRPr lang="ru-RU" sz="2600"/>
          </a:p>
          <a:p>
            <a:pPr marL="180000" lvl="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/>
              <a:t>no </a:t>
            </a:r>
            <a:r>
              <a:rPr lang="en-US" sz="2600" dirty="0"/>
              <a:t>patients required an enhancement of respiratory support (transfer to </a:t>
            </a:r>
            <a:r>
              <a:rPr lang="en-US" sz="2600"/>
              <a:t>ICU);</a:t>
            </a:r>
            <a:endParaRPr lang="ru-RU" sz="2600" dirty="0"/>
          </a:p>
          <a:p>
            <a:pPr marL="180000" lvl="0" indent="-180000">
              <a:lnSpc>
                <a:spcPct val="100000"/>
              </a:lnSpc>
              <a:spcBef>
                <a:spcPts val="0"/>
              </a:spcBef>
            </a:pPr>
            <a:r>
              <a:rPr lang="en-US" sz="2600"/>
              <a:t>was </a:t>
            </a:r>
            <a:r>
              <a:rPr lang="en-US" sz="2600" dirty="0" err="1"/>
              <a:t>well­tolerated</a:t>
            </a:r>
            <a:r>
              <a:rPr lang="en-US" sz="2600" dirty="0"/>
              <a:t> and did not cause bacterial </a:t>
            </a:r>
            <a:r>
              <a:rPr lang="en-US" sz="2600"/>
              <a:t>complications.</a:t>
            </a:r>
            <a:endParaRPr lang="ru-RU" sz="2600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28649" y="0"/>
            <a:ext cx="7920000" cy="1170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High-dose intravenous</a:t>
            </a:r>
            <a:br>
              <a:rPr lang="ru-RU" sz="4000" b="1" dirty="0"/>
            </a:br>
            <a:r>
              <a:rPr lang="en-US" sz="4000" b="1" dirty="0" err="1"/>
              <a:t>methylprednisolone</a:t>
            </a:r>
            <a:r>
              <a:rPr lang="en-US" sz="4000" b="1" dirty="0"/>
              <a:t> therapy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466133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1750" y="0"/>
            <a:ext cx="7920000" cy="11700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Clinical management of COVID-19 – WHO, 25 Jan 2021</a:t>
            </a:r>
            <a:endParaRPr lang="en-US" sz="4000" b="1" dirty="0">
              <a:hlinkClick r:id="rId2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33486" y="1094105"/>
            <a:ext cx="4840941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This guideline contains the following recommendations: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Strong recommendations against the use of </a:t>
            </a:r>
            <a:r>
              <a:rPr lang="en-US" sz="2400" dirty="0" err="1"/>
              <a:t>hydroxychloroquine</a:t>
            </a:r>
            <a:r>
              <a:rPr lang="en-US" sz="2400" dirty="0"/>
              <a:t> and </a:t>
            </a:r>
            <a:r>
              <a:rPr lang="en-US" sz="2400" dirty="0" err="1"/>
              <a:t>lopinavir</a:t>
            </a:r>
            <a:r>
              <a:rPr lang="en-US" sz="2400" dirty="0"/>
              <a:t>/</a:t>
            </a:r>
            <a:r>
              <a:rPr lang="en-US" sz="2400" dirty="0" err="1"/>
              <a:t>ritonavir</a:t>
            </a:r>
            <a:r>
              <a:rPr lang="en-US" sz="2400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 conditional recommendation against </a:t>
            </a:r>
            <a:r>
              <a:rPr lang="en-US" sz="2400" dirty="0" err="1"/>
              <a:t>remdesivir</a:t>
            </a:r>
            <a:r>
              <a:rPr lang="en-US" sz="2400" dirty="0"/>
              <a:t> in hospitalized patients. </a:t>
            </a:r>
            <a:endParaRPr lang="ru-RU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A strong recommendation for systemic corticosteroids in patients with severe and critical COVID-19.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 conditional recommendation against systemic corticosteroids in patients with non-severe COVID-19. 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11695" y="997286"/>
            <a:ext cx="3079883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3760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993" y="1"/>
            <a:ext cx="7920000" cy="954000"/>
          </a:xfrm>
        </p:spPr>
        <p:txBody>
          <a:bodyPr>
            <a:normAutofit/>
          </a:bodyPr>
          <a:lstStyle/>
          <a:p>
            <a:pPr algn="ctr"/>
            <a:r>
              <a:rPr lang="en-US" sz="4000" b="1"/>
              <a:t>Pharmacological therapy for COVID-19</a:t>
            </a:r>
            <a:endParaRPr lang="ru-RU" sz="4000" b="1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711" y="917804"/>
            <a:ext cx="8619397" cy="39552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6711" y="5626852"/>
            <a:ext cx="5555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>
                <a:solidFill>
                  <a:srgbClr val="0070C0"/>
                </a:solidFill>
              </a:rPr>
              <a:t>https://covid19criticalcare.com/</a:t>
            </a:r>
            <a:r>
              <a:rPr lang="en-US" sz="1600" i="1" err="1">
                <a:solidFill>
                  <a:srgbClr val="0070C0"/>
                </a:solidFill>
              </a:rPr>
              <a:t>wp</a:t>
            </a:r>
            <a:r>
              <a:rPr lang="en-US" sz="1600" i="1">
                <a:solidFill>
                  <a:srgbClr val="0070C0"/>
                </a:solidFill>
              </a:rPr>
              <a:t>-content/uploads/2020/12/FLCCC-Protocols-–-A-Guide-to-the-Management-of-COVID-19.pdf</a:t>
            </a:r>
            <a:endParaRPr lang="ru-RU" sz="1600" i="1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8804" y="4317401"/>
            <a:ext cx="8735210" cy="5556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779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801" y="0"/>
            <a:ext cx="7920000" cy="1170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/>
              <a:t>THIS IS A STEROID RESPONSIVE DISEASE &amp; TIMING IS CRITICAL</a:t>
            </a:r>
            <a:endParaRPr lang="ru-RU" sz="4000" b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075" y="1281615"/>
            <a:ext cx="7886700" cy="4351338"/>
          </a:xfrm>
        </p:spPr>
        <p:txBody>
          <a:bodyPr>
            <a:normAutofit/>
          </a:bodyPr>
          <a:lstStyle/>
          <a:p>
            <a:pPr marL="180000" indent="-180000">
              <a:lnSpc>
                <a:spcPct val="120000"/>
              </a:lnSpc>
              <a:spcBef>
                <a:spcPts val="0"/>
              </a:spcBef>
            </a:pPr>
            <a:r>
              <a:rPr lang="en-US" sz="2400"/>
              <a:t>Early </a:t>
            </a:r>
            <a:r>
              <a:rPr lang="en-US" sz="2400" dirty="0"/>
              <a:t>recognition and effective suppression of the cytokine storm may be life-saving in severe or critical patients. </a:t>
            </a:r>
            <a:endParaRPr lang="ru-RU" sz="2400" dirty="0"/>
          </a:p>
          <a:p>
            <a:pPr marL="180000" indent="-18000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We </a:t>
            </a:r>
            <a:r>
              <a:rPr lang="en-US" sz="2400"/>
              <a:t>recommend high </a:t>
            </a:r>
            <a:r>
              <a:rPr lang="en-US" sz="2400" dirty="0"/>
              <a:t>dosage intravenous </a:t>
            </a:r>
            <a:r>
              <a:rPr lang="en-US" sz="2400" dirty="0" err="1"/>
              <a:t>methylprednisolone</a:t>
            </a:r>
            <a:r>
              <a:rPr lang="en-US" sz="2400" dirty="0"/>
              <a:t> to address the immediate need to reduce the rising </a:t>
            </a:r>
            <a:r>
              <a:rPr lang="en-US" sz="2400"/>
              <a:t>mortality.</a:t>
            </a:r>
          </a:p>
          <a:p>
            <a:pPr marL="180000" indent="-180000">
              <a:lnSpc>
                <a:spcPct val="120000"/>
              </a:lnSpc>
              <a:spcBef>
                <a:spcPts val="0"/>
              </a:spcBef>
            </a:pPr>
            <a:r>
              <a:rPr lang="en-US" sz="2400"/>
              <a:t>Timely and appropriate application of methylprednisolone could avoid the need for invasive mechanical ventilation and improve the outcomes of critical patients.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3062204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085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19152" y="3429000"/>
            <a:ext cx="4548852" cy="187799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96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you!</a:t>
            </a:r>
            <a:endParaRPr lang="ru-RU" sz="9600" b="1" cap="none" spc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56696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2252</TotalTime>
  <Words>983</Words>
  <Application>Microsoft Office PowerPoint</Application>
  <PresentationFormat>On-screen Show (4:3)</PresentationFormat>
  <Paragraphs>122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 Management of COVID-19 in Ukraine</vt:lpstr>
      <vt:lpstr>COVID-19 in Ukraine: confirmed cases</vt:lpstr>
      <vt:lpstr>Top 5 countries plus Ukraine</vt:lpstr>
      <vt:lpstr>COVID-19 in Kharkiv</vt:lpstr>
      <vt:lpstr>Regional Clinical Infectious Diseases Hospital, Kharkiv</vt:lpstr>
      <vt:lpstr>PowerPoint Presentation</vt:lpstr>
      <vt:lpstr> The course of COVID-19</vt:lpstr>
      <vt:lpstr>PowerPoint Presentation</vt:lpstr>
      <vt:lpstr> The course of COVID-19</vt:lpstr>
      <vt:lpstr>High risk groups</vt:lpstr>
      <vt:lpstr>The role of glucocorticoids</vt:lpstr>
      <vt:lpstr>Methylprednisolone &amp; COVID-19</vt:lpstr>
      <vt:lpstr>High-dose intravenous methylprednisolone therapy</vt:lpstr>
      <vt:lpstr>High-dose intravenous methylprednisolone therapy</vt:lpstr>
      <vt:lpstr>Criteria for starting HIMP therapy </vt:lpstr>
      <vt:lpstr>High-dose intravenous methylprednisolone therapy</vt:lpstr>
      <vt:lpstr>Clinical management of COVID-19 – WHO, 25 Jan 2021</vt:lpstr>
      <vt:lpstr>Pharmacological therapy for COVID-19</vt:lpstr>
      <vt:lpstr>THIS IS A STEROID RESPONSIVE DISEASE &amp; TIMING IS CRITICAL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Anitha Ponnupillai</cp:lastModifiedBy>
  <cp:revision>342</cp:revision>
  <dcterms:created xsi:type="dcterms:W3CDTF">2021-01-24T18:13:39Z</dcterms:created>
  <dcterms:modified xsi:type="dcterms:W3CDTF">2021-02-20T11:41:34Z</dcterms:modified>
</cp:coreProperties>
</file>