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6" d="100"/>
          <a:sy n="46" d="100"/>
        </p:scale>
        <p:origin x="370"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F1A78638-3251-40B9-BFB8-D1B9C3C0AA8F}"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48395-5680-4CD5-9006-EAF3D7DBEDF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006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A78638-3251-40B9-BFB8-D1B9C3C0AA8F}"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2457711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A78638-3251-40B9-BFB8-D1B9C3C0AA8F}"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48395-5680-4CD5-9006-EAF3D7DBEDF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201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A78638-3251-40B9-BFB8-D1B9C3C0AA8F}"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474801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A78638-3251-40B9-BFB8-D1B9C3C0AA8F}" type="datetimeFigureOut">
              <a:rPr lang="en-US" smtClean="0"/>
              <a:t>2/17/2021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3870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A78638-3251-40B9-BFB8-D1B9C3C0AA8F}" type="datetimeFigureOut">
              <a:rPr lang="en-US" smtClean="0"/>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4222852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A78638-3251-40B9-BFB8-D1B9C3C0AA8F}" type="datetimeFigureOut">
              <a:rPr lang="en-US" smtClean="0"/>
              <a:t>2/17/2021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2681943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A78638-3251-40B9-BFB8-D1B9C3C0AA8F}"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1324576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A78638-3251-40B9-BFB8-D1B9C3C0AA8F}"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48395-5680-4CD5-9006-EAF3D7DBEDF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819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A78638-3251-40B9-BFB8-D1B9C3C0AA8F}"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48395-5680-4CD5-9006-EAF3D7DBEDFC}" type="slidenum">
              <a:rPr lang="en-US" smtClean="0"/>
              <a:t>‹#›</a:t>
            </a:fld>
            <a:endParaRPr lang="en-US"/>
          </a:p>
        </p:txBody>
      </p:sp>
    </p:spTree>
    <p:extLst>
      <p:ext uri="{BB962C8B-B14F-4D97-AF65-F5344CB8AC3E}">
        <p14:creationId xmlns:p14="http://schemas.microsoft.com/office/powerpoint/2010/main" val="4095721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A78638-3251-40B9-BFB8-D1B9C3C0AA8F}"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48395-5680-4CD5-9006-EAF3D7DBEDFC}"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406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1A78638-3251-40B9-BFB8-D1B9C3C0AA8F}" type="datetimeFigureOut">
              <a:rPr lang="en-US" smtClean="0"/>
              <a:t>2/17/2021</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3E48395-5680-4CD5-9006-EAF3D7DBEDFC}"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8169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A98F-9158-405B-81F5-2F4501EE5B10}"/>
              </a:ext>
            </a:extLst>
          </p:cNvPr>
          <p:cNvSpPr>
            <a:spLocks noGrp="1"/>
          </p:cNvSpPr>
          <p:nvPr>
            <p:ph type="ctrTitle"/>
          </p:nvPr>
        </p:nvSpPr>
        <p:spPr>
          <a:xfrm>
            <a:off x="89452" y="5188737"/>
            <a:ext cx="8299174" cy="1463040"/>
          </a:xfrm>
        </p:spPr>
        <p:txBody>
          <a:bodyPr anchor="b">
            <a:noAutofit/>
          </a:bodyPr>
          <a:lstStyle/>
          <a:p>
            <a:pPr algn="l"/>
            <a:r>
              <a:rPr lang="en-GB" sz="3600" b="1" dirty="0">
                <a:solidFill>
                  <a:schemeClr val="tx1"/>
                </a:solidFill>
              </a:rPr>
              <a:t>Attitudes of the adult general population towards wearable technologies and its implication to health in the Kingdom of Bahrain</a:t>
            </a:r>
            <a:endParaRPr lang="en-US" sz="3600" b="1" dirty="0">
              <a:solidFill>
                <a:schemeClr val="tx1"/>
              </a:solidFill>
            </a:endParaRPr>
          </a:p>
        </p:txBody>
      </p:sp>
      <p:sp>
        <p:nvSpPr>
          <p:cNvPr id="3" name="Subtitle 2">
            <a:extLst>
              <a:ext uri="{FF2B5EF4-FFF2-40B4-BE49-F238E27FC236}">
                <a16:creationId xmlns:a16="http://schemas.microsoft.com/office/drawing/2014/main" id="{A2C5847A-2772-4BD0-9410-3F2A84A04AD7}"/>
              </a:ext>
            </a:extLst>
          </p:cNvPr>
          <p:cNvSpPr>
            <a:spLocks noGrp="1"/>
          </p:cNvSpPr>
          <p:nvPr>
            <p:ph type="subTitle" idx="1"/>
          </p:nvPr>
        </p:nvSpPr>
        <p:spPr/>
        <p:txBody>
          <a:bodyPr>
            <a:normAutofit/>
          </a:bodyPr>
          <a:lstStyle/>
          <a:p>
            <a:r>
              <a:rPr lang="en-US" dirty="0"/>
              <a:t>Mohamed </a:t>
            </a:r>
            <a:r>
              <a:rPr lang="en-US" dirty="0" err="1"/>
              <a:t>Janahi</a:t>
            </a:r>
            <a:r>
              <a:rPr lang="en-US" dirty="0"/>
              <a:t>, Abdulrahman </a:t>
            </a:r>
            <a:r>
              <a:rPr lang="en-US" dirty="0" err="1"/>
              <a:t>Janahi</a:t>
            </a:r>
            <a:r>
              <a:rPr lang="en-US" dirty="0"/>
              <a:t>, Sara </a:t>
            </a:r>
            <a:r>
              <a:rPr lang="en-US" dirty="0" err="1"/>
              <a:t>Almisrea</a:t>
            </a:r>
            <a:r>
              <a:rPr lang="en-US" dirty="0"/>
              <a:t>, Yousef </a:t>
            </a:r>
            <a:r>
              <a:rPr lang="en-US" dirty="0" err="1"/>
              <a:t>Alobaywi</a:t>
            </a:r>
            <a:r>
              <a:rPr lang="en-US" dirty="0"/>
              <a:t>, Turki </a:t>
            </a:r>
            <a:r>
              <a:rPr lang="en-US" dirty="0" err="1"/>
              <a:t>Bensgayan</a:t>
            </a:r>
            <a:r>
              <a:rPr lang="en-US" dirty="0"/>
              <a:t>, Omar A. Alhaj, Haitham </a:t>
            </a:r>
            <a:r>
              <a:rPr lang="en-US" dirty="0" err="1"/>
              <a:t>Jahrami</a:t>
            </a:r>
            <a:r>
              <a:rPr lang="en-US" dirty="0"/>
              <a:t> </a:t>
            </a:r>
          </a:p>
        </p:txBody>
      </p:sp>
    </p:spTree>
    <p:extLst>
      <p:ext uri="{BB962C8B-B14F-4D97-AF65-F5344CB8AC3E}">
        <p14:creationId xmlns:p14="http://schemas.microsoft.com/office/powerpoint/2010/main" val="2092874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5A59-F7EE-4636-B297-6F3938B226FC}"/>
              </a:ext>
            </a:extLst>
          </p:cNvPr>
          <p:cNvSpPr>
            <a:spLocks noGrp="1"/>
          </p:cNvSpPr>
          <p:nvPr>
            <p:ph type="title"/>
          </p:nvPr>
        </p:nvSpPr>
        <p:spPr>
          <a:xfrm>
            <a:off x="1024128" y="585216"/>
            <a:ext cx="8018272" cy="1499616"/>
          </a:xfrm>
        </p:spPr>
        <p:txBody>
          <a:bodyPr>
            <a:normAutofit/>
          </a:bodyPr>
          <a:lstStyle/>
          <a:p>
            <a:r>
              <a:rPr lang="en-US" dirty="0"/>
              <a:t>Objectives:</a:t>
            </a:r>
          </a:p>
        </p:txBody>
      </p:sp>
      <p:sp>
        <p:nvSpPr>
          <p:cNvPr id="3" name="Content Placeholder 2">
            <a:extLst>
              <a:ext uri="{FF2B5EF4-FFF2-40B4-BE49-F238E27FC236}">
                <a16:creationId xmlns:a16="http://schemas.microsoft.com/office/drawing/2014/main" id="{58CBB001-D6F5-4362-AC95-A81B50F1D9B5}"/>
              </a:ext>
            </a:extLst>
          </p:cNvPr>
          <p:cNvSpPr>
            <a:spLocks noGrp="1"/>
          </p:cNvSpPr>
          <p:nvPr>
            <p:ph idx="1"/>
          </p:nvPr>
        </p:nvSpPr>
        <p:spPr>
          <a:xfrm>
            <a:off x="1024128" y="2286000"/>
            <a:ext cx="8018271" cy="4023360"/>
          </a:xfrm>
        </p:spPr>
        <p:txBody>
          <a:bodyPr>
            <a:normAutofit/>
          </a:bodyPr>
          <a:lstStyle/>
          <a:p>
            <a:r>
              <a:rPr lang="en-GB" sz="3200" dirty="0"/>
              <a:t>This study aims to increase the knowledge about the adult Bahraini population’s attitude towards wearable technologies and to assess the sleep quality and body mass index in wearable users.</a:t>
            </a:r>
            <a:endParaRPr lang="en-US" sz="3200"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8699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E3DF1-3D87-4261-9ED5-36ECE071B976}"/>
              </a:ext>
            </a:extLst>
          </p:cNvPr>
          <p:cNvSpPr>
            <a:spLocks noGrp="1"/>
          </p:cNvSpPr>
          <p:nvPr>
            <p:ph type="title"/>
          </p:nvPr>
        </p:nvSpPr>
        <p:spPr/>
        <p:txBody>
          <a:bodyPr/>
          <a:lstStyle/>
          <a:p>
            <a:r>
              <a:rPr lang="en-US" dirty="0"/>
              <a:t>Literature search and background</a:t>
            </a:r>
          </a:p>
        </p:txBody>
      </p:sp>
      <p:sp>
        <p:nvSpPr>
          <p:cNvPr id="3" name="Content Placeholder 2">
            <a:extLst>
              <a:ext uri="{FF2B5EF4-FFF2-40B4-BE49-F238E27FC236}">
                <a16:creationId xmlns:a16="http://schemas.microsoft.com/office/drawing/2014/main" id="{C7F7209F-C871-4E8F-91F7-9658FC81E152}"/>
              </a:ext>
            </a:extLst>
          </p:cNvPr>
          <p:cNvSpPr>
            <a:spLocks noGrp="1"/>
          </p:cNvSpPr>
          <p:nvPr>
            <p:ph idx="1"/>
          </p:nvPr>
        </p:nvSpPr>
        <p:spPr/>
        <p:txBody>
          <a:bodyPr>
            <a:normAutofit fontScale="92500" lnSpcReduction="10000"/>
          </a:bodyPr>
          <a:lstStyle/>
          <a:p>
            <a:r>
              <a:rPr lang="en-US">
                <a:effectLst/>
                <a:latin typeface="Calibri" panose="020F0502020204030204" pitchFamily="34" charset="0"/>
                <a:ea typeface="Calibri" panose="020F0502020204030204" pitchFamily="34" charset="0"/>
              </a:rPr>
              <a:t>Wearable technology has been involved almost in every aspect of life, especially with internet connectivity, it has improved education, health, hospitality services, labor productivity, retail, and many more </a:t>
            </a:r>
            <a:endParaRPr lang="en-GB"/>
          </a:p>
          <a:p>
            <a:endParaRPr lang="en-GB"/>
          </a:p>
          <a:p>
            <a:r>
              <a:rPr lang="en-GB"/>
              <a:t>Nowadays, the wearable technologies market is showing a massive growth and is expected to show a greater growth in the following couple of years.</a:t>
            </a:r>
          </a:p>
          <a:p>
            <a:pPr marL="0" indent="0">
              <a:buNone/>
            </a:pPr>
            <a:endParaRPr lang="en-GB" sz="1300"/>
          </a:p>
          <a:p>
            <a:endParaRPr lang="en-GB"/>
          </a:p>
          <a:p>
            <a:r>
              <a:rPr lang="en-GB"/>
              <a:t>Until 2015, more than 165,000 health-related apps were available on the market. The vast majority of these apps are designed to improve general wellness and lifestyle by making users aware of their daily caloric intake, activity, tracking sleep cycle, and female health.</a:t>
            </a:r>
          </a:p>
          <a:p>
            <a:pPr marL="0" indent="0">
              <a:buNone/>
            </a:pPr>
            <a:r>
              <a:rPr lang="en-US" sz="1800">
                <a:effectLst/>
                <a:latin typeface="Calibri" panose="020F0502020204030204" pitchFamily="34" charset="0"/>
                <a:ea typeface="Calibri" panose="020F0502020204030204" pitchFamily="34" charset="0"/>
              </a:rPr>
              <a:t>      (IMS Institute for Healthcare Informatics, </a:t>
            </a:r>
            <a:r>
              <a:rPr lang="en-GB" sz="1800">
                <a:latin typeface="Calibri" panose="020F0502020204030204" pitchFamily="34" charset="0"/>
                <a:ea typeface="Calibri" panose="020F0502020204030204" pitchFamily="34" charset="0"/>
              </a:rPr>
              <a:t>2015)</a:t>
            </a:r>
            <a:endParaRPr lang="en-GB"/>
          </a:p>
          <a:p>
            <a:endParaRPr lang="en-GB"/>
          </a:p>
          <a:p>
            <a:endParaRPr lang="en-GB"/>
          </a:p>
          <a:p>
            <a:endParaRPr lang="en-GB"/>
          </a:p>
          <a:p>
            <a:endParaRPr lang="en-GB"/>
          </a:p>
          <a:p>
            <a:endParaRPr lang="en-US" dirty="0"/>
          </a:p>
        </p:txBody>
      </p:sp>
    </p:spTree>
    <p:extLst>
      <p:ext uri="{BB962C8B-B14F-4D97-AF65-F5344CB8AC3E}">
        <p14:creationId xmlns:p14="http://schemas.microsoft.com/office/powerpoint/2010/main" val="1463870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9435-7B23-4CCE-A55C-69E685FE4C59}"/>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B6436699-69E7-4CE3-9C26-5C146690A82C}"/>
              </a:ext>
            </a:extLst>
          </p:cNvPr>
          <p:cNvSpPr>
            <a:spLocks noGrp="1"/>
          </p:cNvSpPr>
          <p:nvPr>
            <p:ph idx="1"/>
          </p:nvPr>
        </p:nvSpPr>
        <p:spPr/>
        <p:txBody>
          <a:bodyPr>
            <a:normAutofit/>
          </a:bodyPr>
          <a:lstStyle/>
          <a:p>
            <a:r>
              <a:rPr lang="en-US" dirty="0"/>
              <a:t>Design: a cross-sectional study </a:t>
            </a:r>
          </a:p>
          <a:p>
            <a:r>
              <a:rPr lang="en-US" dirty="0"/>
              <a:t>Sample: </a:t>
            </a:r>
            <a:r>
              <a:rPr lang="en-GB" dirty="0"/>
              <a:t>The data was collected from the general population of Bahrain include people who used wearable devices.</a:t>
            </a:r>
          </a:p>
          <a:p>
            <a:r>
              <a:rPr lang="en-GB" dirty="0"/>
              <a:t>The inclusion criteria were as follows </a:t>
            </a:r>
          </a:p>
          <a:p>
            <a:pPr lvl="1"/>
            <a:r>
              <a:rPr lang="en-GB" dirty="0"/>
              <a:t>Age group between 15 – 64 years of age and participants using wearable devices without medical illness.</a:t>
            </a:r>
          </a:p>
          <a:p>
            <a:r>
              <a:rPr lang="en-GB" dirty="0"/>
              <a:t>The exclusion criteria include </a:t>
            </a:r>
          </a:p>
          <a:p>
            <a:pPr lvl="1"/>
            <a:r>
              <a:rPr lang="en-GB" dirty="0"/>
              <a:t>The participants that did not meet the required criteria had insufficient data, and were excluded from the research.  </a:t>
            </a:r>
          </a:p>
          <a:p>
            <a:pPr lvl="1"/>
            <a:r>
              <a:rPr lang="en-GB" dirty="0"/>
              <a:t>Having past medical or psychiatric comorbidity.</a:t>
            </a:r>
            <a:endParaRPr lang="en-US" dirty="0"/>
          </a:p>
        </p:txBody>
      </p:sp>
    </p:spTree>
    <p:extLst>
      <p:ext uri="{BB962C8B-B14F-4D97-AF65-F5344CB8AC3E}">
        <p14:creationId xmlns:p14="http://schemas.microsoft.com/office/powerpoint/2010/main" val="299525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7ADA-9FCB-4EBF-9F71-07DE773552E7}"/>
              </a:ext>
            </a:extLst>
          </p:cNvPr>
          <p:cNvSpPr>
            <a:spLocks noGrp="1"/>
          </p:cNvSpPr>
          <p:nvPr>
            <p:ph type="title"/>
          </p:nvPr>
        </p:nvSpPr>
        <p:spPr/>
        <p:txBody>
          <a:bodyPr/>
          <a:lstStyle/>
          <a:p>
            <a:r>
              <a:rPr lang="en-US" dirty="0"/>
              <a:t>Procedures</a:t>
            </a:r>
          </a:p>
        </p:txBody>
      </p:sp>
      <p:sp>
        <p:nvSpPr>
          <p:cNvPr id="3" name="Content Placeholder 2">
            <a:extLst>
              <a:ext uri="{FF2B5EF4-FFF2-40B4-BE49-F238E27FC236}">
                <a16:creationId xmlns:a16="http://schemas.microsoft.com/office/drawing/2014/main" id="{9F1A2B07-8ADB-4F13-A387-EF6A72569D1E}"/>
              </a:ext>
            </a:extLst>
          </p:cNvPr>
          <p:cNvSpPr>
            <a:spLocks noGrp="1"/>
          </p:cNvSpPr>
          <p:nvPr>
            <p:ph idx="1"/>
          </p:nvPr>
        </p:nvSpPr>
        <p:spPr/>
        <p:txBody>
          <a:bodyPr/>
          <a:lstStyle/>
          <a:p>
            <a:r>
              <a:rPr lang="en-GB" dirty="0"/>
              <a:t>This comparative cross-sectional study was drafted, and the data was acquired using web-based survey services. The services allowed for the design of questionnaires and the collection of data. </a:t>
            </a:r>
          </a:p>
          <a:p>
            <a:r>
              <a:rPr lang="en-GB" dirty="0"/>
              <a:t>The data were collected between August and September 2020. The questionnaire was distributed through email, WhatsApp, Facebook, and other social media platforms. </a:t>
            </a:r>
          </a:p>
          <a:p>
            <a:r>
              <a:rPr lang="en-GB" dirty="0"/>
              <a:t>A total of 1092 contacts, describing the survey including a link inviting them to complete the questionnaire, with interesting wearable devices consumers being invited to complete the questionnaire.</a:t>
            </a:r>
            <a:endParaRPr lang="en-US" dirty="0"/>
          </a:p>
        </p:txBody>
      </p:sp>
    </p:spTree>
    <p:extLst>
      <p:ext uri="{BB962C8B-B14F-4D97-AF65-F5344CB8AC3E}">
        <p14:creationId xmlns:p14="http://schemas.microsoft.com/office/powerpoint/2010/main" val="2743717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C7FB-BB71-4193-B991-23F7407986A4}"/>
              </a:ext>
            </a:extLst>
          </p:cNvPr>
          <p:cNvSpPr>
            <a:spLocks noGrp="1"/>
          </p:cNvSpPr>
          <p:nvPr>
            <p:ph type="title"/>
          </p:nvPr>
        </p:nvSpPr>
        <p:spPr/>
        <p:txBody>
          <a:bodyPr/>
          <a:lstStyle/>
          <a:p>
            <a:r>
              <a:rPr lang="en-US" dirty="0"/>
              <a:t>Procedures</a:t>
            </a:r>
          </a:p>
        </p:txBody>
      </p:sp>
      <p:sp>
        <p:nvSpPr>
          <p:cNvPr id="3" name="Content Placeholder 2">
            <a:extLst>
              <a:ext uri="{FF2B5EF4-FFF2-40B4-BE49-F238E27FC236}">
                <a16:creationId xmlns:a16="http://schemas.microsoft.com/office/drawing/2014/main" id="{0348ED2E-68F8-411B-ADFC-AA2BEDD9A0A0}"/>
              </a:ext>
            </a:extLst>
          </p:cNvPr>
          <p:cNvSpPr>
            <a:spLocks noGrp="1"/>
          </p:cNvSpPr>
          <p:nvPr>
            <p:ph idx="1"/>
          </p:nvPr>
        </p:nvSpPr>
        <p:spPr/>
        <p:txBody>
          <a:bodyPr/>
          <a:lstStyle/>
          <a:p>
            <a:r>
              <a:rPr lang="en-GB" dirty="0"/>
              <a:t>Furthermore, The Pittsburgh Sleep Quality Index (PSQI) is used to assess sleep quality.</a:t>
            </a:r>
          </a:p>
          <a:p>
            <a:r>
              <a:rPr lang="en-GB" dirty="0"/>
              <a:t>Self-reported body weight (in kilograms) and height (in meters) were obtained to compute Body Mass Index (BMI kg/m2).(21) Self-reported anthropometric measures have consistently shown to be a valid approach to collect data. </a:t>
            </a:r>
          </a:p>
          <a:p>
            <a:endParaRPr lang="en-US" dirty="0"/>
          </a:p>
        </p:txBody>
      </p:sp>
    </p:spTree>
    <p:extLst>
      <p:ext uri="{BB962C8B-B14F-4D97-AF65-F5344CB8AC3E}">
        <p14:creationId xmlns:p14="http://schemas.microsoft.com/office/powerpoint/2010/main" val="3132561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4947C-065C-46CE-9E58-45EEACE1706C}"/>
              </a:ext>
            </a:extLst>
          </p:cNvPr>
          <p:cNvSpPr>
            <a:spLocks noGrp="1"/>
          </p:cNvSpPr>
          <p:nvPr>
            <p:ph type="title"/>
          </p:nvPr>
        </p:nvSpPr>
        <p:spPr>
          <a:xfrm>
            <a:off x="1024128" y="585216"/>
            <a:ext cx="8018272" cy="1499616"/>
          </a:xfrm>
        </p:spPr>
        <p:txBody>
          <a:bodyPr>
            <a:normAutofit/>
          </a:bodyPr>
          <a:lstStyle/>
          <a:p>
            <a:r>
              <a:rPr lang="en-US"/>
              <a:t>Data analysis</a:t>
            </a:r>
          </a:p>
        </p:txBody>
      </p:sp>
      <p:sp>
        <p:nvSpPr>
          <p:cNvPr id="3" name="Content Placeholder 2">
            <a:extLst>
              <a:ext uri="{FF2B5EF4-FFF2-40B4-BE49-F238E27FC236}">
                <a16:creationId xmlns:a16="http://schemas.microsoft.com/office/drawing/2014/main" id="{F72FDF3D-CA04-4926-BC96-DB51B5264F84}"/>
              </a:ext>
            </a:extLst>
          </p:cNvPr>
          <p:cNvSpPr>
            <a:spLocks noGrp="1"/>
          </p:cNvSpPr>
          <p:nvPr>
            <p:ph idx="1"/>
          </p:nvPr>
        </p:nvSpPr>
        <p:spPr>
          <a:xfrm>
            <a:off x="1024128" y="2286000"/>
            <a:ext cx="8018271" cy="4023360"/>
          </a:xfrm>
        </p:spPr>
        <p:txBody>
          <a:bodyPr>
            <a:normAutofit/>
          </a:bodyPr>
          <a:lstStyle/>
          <a:p>
            <a:r>
              <a:rPr lang="en-GB" dirty="0"/>
              <a:t>Descriptive analyses was conducted using STATA version 16.1 (22) (STATA Institute Inc) to cross variables according to several criteria.</a:t>
            </a:r>
          </a:p>
          <a:p>
            <a:r>
              <a:rPr lang="en-GB" dirty="0"/>
              <a:t>The pattern of answers was </a:t>
            </a:r>
            <a:r>
              <a:rPr lang="en-GB" dirty="0" err="1"/>
              <a:t>analyzed</a:t>
            </a:r>
            <a:r>
              <a:rPr lang="en-GB" dirty="0"/>
              <a:t> by responders’ age and their technological level, also, the composition of the advisory board of the patients’ health care advocacy associations was considered as a possible confounding factor. </a:t>
            </a:r>
          </a:p>
          <a:p>
            <a:r>
              <a:rPr lang="en-GB" dirty="0"/>
              <a:t>The statistical test (P-value) was expected only for results that gave significant patterns using a predetermined alpha level of 0.05.</a:t>
            </a:r>
            <a:endParaRPr lang="en-US" dirty="0"/>
          </a:p>
        </p:txBody>
      </p:sp>
      <p:sp>
        <p:nvSpPr>
          <p:cNvPr id="25" name="Rectangle 24">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69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F723-3E07-46F0-A5FD-7CD2F0CA8207}"/>
              </a:ext>
            </a:extLst>
          </p:cNvPr>
          <p:cNvSpPr>
            <a:spLocks noGrp="1"/>
          </p:cNvSpPr>
          <p:nvPr>
            <p:ph type="title"/>
          </p:nvPr>
        </p:nvSpPr>
        <p:spPr/>
        <p:txBody>
          <a:bodyPr/>
          <a:lstStyle/>
          <a:p>
            <a:r>
              <a:rPr lang="en-US" dirty="0"/>
              <a:t>Demography </a:t>
            </a:r>
          </a:p>
        </p:txBody>
      </p:sp>
      <p:graphicFrame>
        <p:nvGraphicFramePr>
          <p:cNvPr id="5" name="Object 4">
            <a:extLst>
              <a:ext uri="{FF2B5EF4-FFF2-40B4-BE49-F238E27FC236}">
                <a16:creationId xmlns:a16="http://schemas.microsoft.com/office/drawing/2014/main" id="{DC3DE946-E3FA-4B62-817F-54AF134EE19A}"/>
              </a:ext>
            </a:extLst>
          </p:cNvPr>
          <p:cNvGraphicFramePr>
            <a:graphicFrameLocks noChangeAspect="1"/>
          </p:cNvGraphicFramePr>
          <p:nvPr>
            <p:extLst>
              <p:ext uri="{D42A27DB-BD31-4B8C-83A1-F6EECF244321}">
                <p14:modId xmlns:p14="http://schemas.microsoft.com/office/powerpoint/2010/main" val="858954919"/>
              </p:ext>
            </p:extLst>
          </p:nvPr>
        </p:nvGraphicFramePr>
        <p:xfrm>
          <a:off x="3124200" y="661988"/>
          <a:ext cx="7658100" cy="5948118"/>
        </p:xfrm>
        <a:graphic>
          <a:graphicData uri="http://schemas.openxmlformats.org/presentationml/2006/ole">
            <mc:AlternateContent xmlns:mc="http://schemas.openxmlformats.org/markup-compatibility/2006">
              <mc:Choice xmlns:v="urn:schemas-microsoft-com:vml" Requires="v">
                <p:oleObj name="Document" r:id="rId2" imgW="5944043" imgH="4616446" progId="Word.Document.12">
                  <p:embed/>
                </p:oleObj>
              </mc:Choice>
              <mc:Fallback>
                <p:oleObj name="Document" r:id="rId2" imgW="5944043" imgH="4616446" progId="Word.Document.12">
                  <p:embed/>
                  <p:pic>
                    <p:nvPicPr>
                      <p:cNvPr id="0" name=""/>
                      <p:cNvPicPr/>
                      <p:nvPr/>
                    </p:nvPicPr>
                    <p:blipFill>
                      <a:blip r:embed="rId3"/>
                      <a:stretch>
                        <a:fillRect/>
                      </a:stretch>
                    </p:blipFill>
                    <p:spPr>
                      <a:xfrm>
                        <a:off x="3124200" y="661988"/>
                        <a:ext cx="7658100" cy="5948118"/>
                      </a:xfrm>
                      <a:prstGeom prst="rect">
                        <a:avLst/>
                      </a:prstGeom>
                    </p:spPr>
                  </p:pic>
                </p:oleObj>
              </mc:Fallback>
            </mc:AlternateContent>
          </a:graphicData>
        </a:graphic>
      </p:graphicFrame>
    </p:spTree>
    <p:extLst>
      <p:ext uri="{BB962C8B-B14F-4D97-AF65-F5344CB8AC3E}">
        <p14:creationId xmlns:p14="http://schemas.microsoft.com/office/powerpoint/2010/main" val="3520857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B122-402D-45A8-9C14-F0443A99078B}"/>
              </a:ext>
            </a:extLst>
          </p:cNvPr>
          <p:cNvSpPr>
            <a:spLocks noGrp="1"/>
          </p:cNvSpPr>
          <p:nvPr>
            <p:ph type="title"/>
          </p:nvPr>
        </p:nvSpPr>
        <p:spPr/>
        <p:txBody>
          <a:bodyPr/>
          <a:lstStyle/>
          <a:p>
            <a:r>
              <a:rPr lang="en-GB" dirty="0"/>
              <a:t>Results of reasons among those who do not wear wearable devices </a:t>
            </a:r>
            <a:endParaRPr lang="en-US" dirty="0"/>
          </a:p>
        </p:txBody>
      </p:sp>
      <p:pic>
        <p:nvPicPr>
          <p:cNvPr id="7" name="Picture 6">
            <a:extLst>
              <a:ext uri="{FF2B5EF4-FFF2-40B4-BE49-F238E27FC236}">
                <a16:creationId xmlns:a16="http://schemas.microsoft.com/office/drawing/2014/main" id="{91FFBB91-B79B-47CD-ADE1-643D02023938}"/>
              </a:ext>
            </a:extLst>
          </p:cNvPr>
          <p:cNvPicPr>
            <a:picLocks noChangeAspect="1"/>
          </p:cNvPicPr>
          <p:nvPr/>
        </p:nvPicPr>
        <p:blipFill rotWithShape="1">
          <a:blip r:embed="rId2"/>
          <a:srcRect l="13239" r="11358" b="76389"/>
          <a:stretch/>
        </p:blipFill>
        <p:spPr>
          <a:xfrm>
            <a:off x="1028362" y="2219325"/>
            <a:ext cx="9506287" cy="4099956"/>
          </a:xfrm>
          <a:prstGeom prst="rect">
            <a:avLst/>
          </a:prstGeom>
        </p:spPr>
      </p:pic>
    </p:spTree>
    <p:extLst>
      <p:ext uri="{BB962C8B-B14F-4D97-AF65-F5344CB8AC3E}">
        <p14:creationId xmlns:p14="http://schemas.microsoft.com/office/powerpoint/2010/main" val="532452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1788-508D-4578-9BCD-F0C23D34C0FA}"/>
              </a:ext>
            </a:extLst>
          </p:cNvPr>
          <p:cNvSpPr>
            <a:spLocks noGrp="1"/>
          </p:cNvSpPr>
          <p:nvPr>
            <p:ph type="title"/>
          </p:nvPr>
        </p:nvSpPr>
        <p:spPr>
          <a:xfrm>
            <a:off x="1024129" y="585216"/>
            <a:ext cx="3613186" cy="1499616"/>
          </a:xfrm>
        </p:spPr>
        <p:txBody>
          <a:bodyPr>
            <a:normAutofit fontScale="90000"/>
          </a:bodyPr>
          <a:lstStyle/>
          <a:p>
            <a:r>
              <a:rPr lang="en-GB" dirty="0"/>
              <a:t>Results of reasons among those who wear wearable devices </a:t>
            </a:r>
            <a:endParaRPr lang="en-US" dirty="0"/>
          </a:p>
        </p:txBody>
      </p:sp>
      <p:pic>
        <p:nvPicPr>
          <p:cNvPr id="4" name="Picture 3">
            <a:extLst>
              <a:ext uri="{FF2B5EF4-FFF2-40B4-BE49-F238E27FC236}">
                <a16:creationId xmlns:a16="http://schemas.microsoft.com/office/drawing/2014/main" id="{9543AE71-2791-484E-88F7-DD605D5BAD7F}"/>
              </a:ext>
            </a:extLst>
          </p:cNvPr>
          <p:cNvPicPr>
            <a:picLocks noChangeAspect="1"/>
          </p:cNvPicPr>
          <p:nvPr/>
        </p:nvPicPr>
        <p:blipFill rotWithShape="1">
          <a:blip r:embed="rId2"/>
          <a:srcRect l="13080" t="23333" r="11166" b="218"/>
          <a:stretch/>
        </p:blipFill>
        <p:spPr>
          <a:xfrm>
            <a:off x="5486434" y="95250"/>
            <a:ext cx="5178456" cy="6667500"/>
          </a:xfrm>
          <a:prstGeom prst="rect">
            <a:avLst/>
          </a:prstGeom>
        </p:spPr>
      </p:pic>
    </p:spTree>
    <p:extLst>
      <p:ext uri="{BB962C8B-B14F-4D97-AF65-F5344CB8AC3E}">
        <p14:creationId xmlns:p14="http://schemas.microsoft.com/office/powerpoint/2010/main" val="2813129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5BCE-F95C-48DB-A886-3A6B3223ED52}"/>
              </a:ext>
            </a:extLst>
          </p:cNvPr>
          <p:cNvSpPr>
            <a:spLocks noGrp="1"/>
          </p:cNvSpPr>
          <p:nvPr>
            <p:ph type="title"/>
          </p:nvPr>
        </p:nvSpPr>
        <p:spPr/>
        <p:txBody>
          <a:bodyPr/>
          <a:lstStyle/>
          <a:p>
            <a:r>
              <a:rPr lang="en-GB" dirty="0"/>
              <a:t>Association between wearing wearable devices and, BMI and sleep</a:t>
            </a:r>
            <a:endParaRPr lang="en-US" dirty="0"/>
          </a:p>
        </p:txBody>
      </p:sp>
      <p:pic>
        <p:nvPicPr>
          <p:cNvPr id="5" name="Picture 4">
            <a:extLst>
              <a:ext uri="{FF2B5EF4-FFF2-40B4-BE49-F238E27FC236}">
                <a16:creationId xmlns:a16="http://schemas.microsoft.com/office/drawing/2014/main" id="{7741905A-A9A7-4A99-B447-4B4A64DE43C7}"/>
              </a:ext>
            </a:extLst>
          </p:cNvPr>
          <p:cNvPicPr>
            <a:picLocks noChangeAspect="1"/>
          </p:cNvPicPr>
          <p:nvPr/>
        </p:nvPicPr>
        <p:blipFill>
          <a:blip r:embed="rId2"/>
          <a:stretch>
            <a:fillRect/>
          </a:stretch>
        </p:blipFill>
        <p:spPr>
          <a:xfrm>
            <a:off x="1483990" y="2420742"/>
            <a:ext cx="8817006" cy="4298884"/>
          </a:xfrm>
          <a:prstGeom prst="rect">
            <a:avLst/>
          </a:prstGeom>
        </p:spPr>
      </p:pic>
    </p:spTree>
    <p:extLst>
      <p:ext uri="{BB962C8B-B14F-4D97-AF65-F5344CB8AC3E}">
        <p14:creationId xmlns:p14="http://schemas.microsoft.com/office/powerpoint/2010/main" val="3317432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0F2E6-95A7-4124-B52C-A8D3369F0405}"/>
              </a:ext>
            </a:extLst>
          </p:cNvPr>
          <p:cNvSpPr>
            <a:spLocks noGrp="1"/>
          </p:cNvSpPr>
          <p:nvPr>
            <p:ph type="title"/>
          </p:nvPr>
        </p:nvSpPr>
        <p:spPr/>
        <p:txBody>
          <a:bodyPr/>
          <a:lstStyle/>
          <a:p>
            <a:r>
              <a:rPr lang="en-US" dirty="0"/>
              <a:t>Other factors</a:t>
            </a:r>
          </a:p>
        </p:txBody>
      </p:sp>
      <p:pic>
        <p:nvPicPr>
          <p:cNvPr id="5" name="Picture 4">
            <a:extLst>
              <a:ext uri="{FF2B5EF4-FFF2-40B4-BE49-F238E27FC236}">
                <a16:creationId xmlns:a16="http://schemas.microsoft.com/office/drawing/2014/main" id="{A6D097F2-45F9-48CB-A9CC-2AFAB213A23C}"/>
              </a:ext>
            </a:extLst>
          </p:cNvPr>
          <p:cNvPicPr>
            <a:picLocks noChangeAspect="1"/>
          </p:cNvPicPr>
          <p:nvPr/>
        </p:nvPicPr>
        <p:blipFill>
          <a:blip r:embed="rId2"/>
          <a:stretch>
            <a:fillRect/>
          </a:stretch>
        </p:blipFill>
        <p:spPr>
          <a:xfrm>
            <a:off x="966873" y="2117216"/>
            <a:ext cx="9593970" cy="4264533"/>
          </a:xfrm>
          <a:prstGeom prst="rect">
            <a:avLst/>
          </a:prstGeom>
        </p:spPr>
      </p:pic>
    </p:spTree>
    <p:extLst>
      <p:ext uri="{BB962C8B-B14F-4D97-AF65-F5344CB8AC3E}">
        <p14:creationId xmlns:p14="http://schemas.microsoft.com/office/powerpoint/2010/main" val="537432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D08-1D9C-4DDF-BE52-51408D04FF76}"/>
              </a:ext>
            </a:extLst>
          </p:cNvPr>
          <p:cNvSpPr>
            <a:spLocks noGrp="1"/>
          </p:cNvSpPr>
          <p:nvPr>
            <p:ph type="title"/>
          </p:nvPr>
        </p:nvSpPr>
        <p:spPr>
          <a:xfrm>
            <a:off x="1024128" y="585216"/>
            <a:ext cx="8018272" cy="1499616"/>
          </a:xfrm>
        </p:spPr>
        <p:txBody>
          <a:bodyPr>
            <a:normAutofit/>
          </a:bodyPr>
          <a:lstStyle/>
          <a:p>
            <a:r>
              <a:rPr lang="en-US"/>
              <a:t>Conclusion </a:t>
            </a:r>
          </a:p>
        </p:txBody>
      </p:sp>
      <p:sp>
        <p:nvSpPr>
          <p:cNvPr id="3" name="Content Placeholder 2">
            <a:extLst>
              <a:ext uri="{FF2B5EF4-FFF2-40B4-BE49-F238E27FC236}">
                <a16:creationId xmlns:a16="http://schemas.microsoft.com/office/drawing/2014/main" id="{DF134258-A1C6-45AE-8D4F-D790C32D881D}"/>
              </a:ext>
            </a:extLst>
          </p:cNvPr>
          <p:cNvSpPr>
            <a:spLocks noGrp="1"/>
          </p:cNvSpPr>
          <p:nvPr>
            <p:ph idx="1"/>
          </p:nvPr>
        </p:nvSpPr>
        <p:spPr>
          <a:xfrm>
            <a:off x="1024128" y="2286000"/>
            <a:ext cx="8018271" cy="4023360"/>
          </a:xfrm>
        </p:spPr>
        <p:txBody>
          <a:bodyPr>
            <a:normAutofit/>
          </a:bodyPr>
          <a:lstStyle/>
          <a:p>
            <a:r>
              <a:rPr lang="en-GB"/>
              <a:t>Undoubtedly, using wearable devices with the aim of monitoring health measures and improving lifestyle is useful. </a:t>
            </a:r>
          </a:p>
          <a:p>
            <a:r>
              <a:rPr lang="en-GB"/>
              <a:t>Yet the present study showed no association between using wearables, the frequency of usage and the familiarity of users with their owned devices and, sleep quality and BMI in the adult Bahraini population, even though the majority of users are familiar with their devices. </a:t>
            </a:r>
          </a:p>
          <a:p>
            <a:r>
              <a:rPr lang="en-GB"/>
              <a:t>This may be attributed to the fact that the vast majority of our respondents use wearables very infrequent and only around 10% of wearable users use their devices on a daily basis.</a:t>
            </a:r>
            <a:endParaRPr lang="en-GB" dirty="0"/>
          </a:p>
        </p:txBody>
      </p:sp>
      <p:sp>
        <p:nvSpPr>
          <p:cNvPr id="22" name="Rectangle 21">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2408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641B-011E-4F41-89B5-E004AAB8D199}"/>
              </a:ext>
            </a:extLst>
          </p:cNvPr>
          <p:cNvSpPr>
            <a:spLocks noGrp="1"/>
          </p:cNvSpPr>
          <p:nvPr>
            <p:ph type="title"/>
          </p:nvPr>
        </p:nvSpPr>
        <p:spPr>
          <a:xfrm>
            <a:off x="1024129" y="585216"/>
            <a:ext cx="4431792" cy="1499616"/>
          </a:xfrm>
        </p:spPr>
        <p:txBody>
          <a:bodyPr>
            <a:normAutofit/>
          </a:bodyPr>
          <a:lstStyle/>
          <a:p>
            <a:r>
              <a:rPr lang="en-US"/>
              <a:t>conclusion</a:t>
            </a:r>
            <a:endParaRPr lang="en-US" dirty="0"/>
          </a:p>
        </p:txBody>
      </p:sp>
      <p:sp>
        <p:nvSpPr>
          <p:cNvPr id="3" name="Content Placeholder 2">
            <a:extLst>
              <a:ext uri="{FF2B5EF4-FFF2-40B4-BE49-F238E27FC236}">
                <a16:creationId xmlns:a16="http://schemas.microsoft.com/office/drawing/2014/main" id="{5E4E0663-78BC-4110-9DDD-E00927059253}"/>
              </a:ext>
            </a:extLst>
          </p:cNvPr>
          <p:cNvSpPr>
            <a:spLocks noGrp="1"/>
          </p:cNvSpPr>
          <p:nvPr>
            <p:ph idx="1"/>
          </p:nvPr>
        </p:nvSpPr>
        <p:spPr>
          <a:xfrm>
            <a:off x="1024128" y="2286000"/>
            <a:ext cx="4429615" cy="3931920"/>
          </a:xfrm>
        </p:spPr>
        <p:txBody>
          <a:bodyPr>
            <a:normAutofit/>
          </a:bodyPr>
          <a:lstStyle/>
          <a:p>
            <a:r>
              <a:rPr lang="en-GB"/>
              <a:t>This research lies in being the largest in terms of sample size in the region up to the authors’ knowledge. </a:t>
            </a:r>
          </a:p>
          <a:p>
            <a:r>
              <a:rPr lang="en-GB"/>
              <a:t>Therefore, it forms a basis for future public health research to reveal the impact of wearable technologies usage on health. </a:t>
            </a:r>
            <a:endParaRPr lang="en-US" dirty="0"/>
          </a:p>
        </p:txBody>
      </p:sp>
      <p:pic>
        <p:nvPicPr>
          <p:cNvPr id="6" name="Picture 5" descr="Diagram&#10;&#10;Description automatically generated">
            <a:extLst>
              <a:ext uri="{FF2B5EF4-FFF2-40B4-BE49-F238E27FC236}">
                <a16:creationId xmlns:a16="http://schemas.microsoft.com/office/drawing/2014/main" id="{E140F01F-5367-4B05-B0A2-87DEDEBAF35C}"/>
              </a:ext>
            </a:extLst>
          </p:cNvPr>
          <p:cNvPicPr>
            <a:picLocks noChangeAspect="1"/>
          </p:cNvPicPr>
          <p:nvPr/>
        </p:nvPicPr>
        <p:blipFill>
          <a:blip r:embed="rId2"/>
          <a:stretch>
            <a:fillRect/>
          </a:stretch>
        </p:blipFill>
        <p:spPr>
          <a:xfrm>
            <a:off x="6097791" y="640080"/>
            <a:ext cx="5452338" cy="5577840"/>
          </a:xfrm>
          <a:prstGeom prst="rect">
            <a:avLst/>
          </a:prstGeom>
        </p:spPr>
      </p:pic>
    </p:spTree>
    <p:extLst>
      <p:ext uri="{BB962C8B-B14F-4D97-AF65-F5344CB8AC3E}">
        <p14:creationId xmlns:p14="http://schemas.microsoft.com/office/powerpoint/2010/main" val="23406995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429</TotalTime>
  <Words>694</Words>
  <Application>Microsoft Office PowerPoint</Application>
  <PresentationFormat>Widescreen</PresentationFormat>
  <Paragraphs>46</Paragraphs>
  <Slides>14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0" baseType="lpstr">
      <vt:lpstr>Calibri</vt:lpstr>
      <vt:lpstr>Tw Cen MT</vt:lpstr>
      <vt:lpstr>Tw Cen MT Condensed</vt:lpstr>
      <vt:lpstr>Wingdings 3</vt:lpstr>
      <vt:lpstr>Integral</vt:lpstr>
      <vt:lpstr>Document</vt:lpstr>
      <vt:lpstr>Attitudes of the adult general population towards wearable technologies and its implication to health in the Kingdom of Bahrain</vt:lpstr>
      <vt:lpstr>Objectives:</vt:lpstr>
      <vt:lpstr>Literature search and background</vt:lpstr>
      <vt:lpstr>Methods</vt:lpstr>
      <vt:lpstr>Procedures</vt:lpstr>
      <vt:lpstr>Procedures</vt:lpstr>
      <vt:lpstr>Data analysis</vt:lpstr>
      <vt:lpstr>Demography </vt:lpstr>
      <vt:lpstr>Results of reasons among those who do not wear wearable devices </vt:lpstr>
      <vt:lpstr>Results of reasons among those who wear wearable devices </vt:lpstr>
      <vt:lpstr>Association between wearing wearable devices and, BMI and sleep</vt:lpstr>
      <vt:lpstr>Other factors</vt:lpstr>
      <vt:lpstr>Conclusion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Attitudes of the adult general population towards wearable technologies and its implication to health in the Kingdom of Bahrain</dc:title>
  <dc:creator>MOHAMED ISMAEEL M. JANAHI</dc:creator>
  <cp:lastModifiedBy>MOHAMED ISMAEEL M. JANAHI</cp:lastModifiedBy>
  <cp:revision>28</cp:revision>
  <dcterms:created xsi:type="dcterms:W3CDTF">2021-02-16T18:09:02Z</dcterms:created>
  <dcterms:modified xsi:type="dcterms:W3CDTF">2021-02-17T21:37:38Z</dcterms:modified>
</cp:coreProperties>
</file>