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8" r:id="rId3"/>
    <p:sldId id="257" r:id="rId4"/>
    <p:sldId id="258" r:id="rId5"/>
    <p:sldId id="259" r:id="rId6"/>
    <p:sldId id="260" r:id="rId7"/>
    <p:sldId id="262" r:id="rId8"/>
    <p:sldId id="265" r:id="rId9"/>
    <p:sldId id="263" r:id="rId10"/>
    <p:sldId id="266" r:id="rId11"/>
    <p:sldId id="264"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966" autoAdjust="0"/>
  </p:normalViewPr>
  <p:slideViewPr>
    <p:cSldViewPr snapToGrid="0">
      <p:cViewPr varScale="1">
        <p:scale>
          <a:sx n="62" d="100"/>
          <a:sy n="62" d="100"/>
        </p:scale>
        <p:origin x="1400" y="44"/>
      </p:cViewPr>
      <p:guideLst/>
    </p:cSldViewPr>
  </p:slideViewPr>
  <p:notesTextViewPr>
    <p:cViewPr>
      <p:scale>
        <a:sx n="1" d="1"/>
        <a:sy n="1" d="1"/>
      </p:scale>
      <p:origin x="0" y="0"/>
    </p:cViewPr>
  </p:notesTextViewPr>
  <p:notesViewPr>
    <p:cSldViewPr snapToGrid="0">
      <p:cViewPr varScale="1">
        <p:scale>
          <a:sx n="60" d="100"/>
          <a:sy n="60" d="100"/>
        </p:scale>
        <p:origin x="2500" y="6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36876D-2739-4146-9F45-A048CE30B086}" type="datetimeFigureOut">
              <a:rPr lang="en-MY" smtClean="0"/>
              <a:t>15/2/2021</a:t>
            </a:fld>
            <a:endParaRPr lang="en-MY"/>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59FFA-EE42-41D2-B58C-3F487A6A3A71}" type="slidenum">
              <a:rPr lang="en-MY" smtClean="0"/>
              <a:t>‹#›</a:t>
            </a:fld>
            <a:endParaRPr lang="en-MY"/>
          </a:p>
        </p:txBody>
      </p:sp>
    </p:spTree>
    <p:extLst>
      <p:ext uri="{BB962C8B-B14F-4D97-AF65-F5344CB8AC3E}">
        <p14:creationId xmlns:p14="http://schemas.microsoft.com/office/powerpoint/2010/main" val="3976342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of all I would like to thank the organizers of this conference, Taylors University and all collaborating institutions for inviting me to be a part of this conference.  It is my pleasure and my honor. Bear with me in my attempt to speak in simple terms as I can… a challenge indeed.</a:t>
            </a:r>
          </a:p>
          <a:p>
            <a:r>
              <a:rPr lang="en-US" dirty="0"/>
              <a:t>Its been over a year since mankind has been waging war against this invisible enemy called SARS COV2 otherwise known as covid19. Now an important factor to consider in order to win battles is to know the enemy, how it attacks and know its weapons used to attack and inflict damage.. it is by knowing these factors that we can create a winning formula against this invader. My job as a pathologist therefore is to thresh out and present to you in simple terms the mechanism on how this virus invade, produce injury and death to humans. </a:t>
            </a:r>
          </a:p>
          <a:p>
            <a:endParaRPr lang="en-MY" dirty="0"/>
          </a:p>
        </p:txBody>
      </p:sp>
      <p:sp>
        <p:nvSpPr>
          <p:cNvPr id="4" name="Slide Number Placeholder 3"/>
          <p:cNvSpPr>
            <a:spLocks noGrp="1"/>
          </p:cNvSpPr>
          <p:nvPr>
            <p:ph type="sldNum" sz="quarter" idx="5"/>
          </p:nvPr>
        </p:nvSpPr>
        <p:spPr/>
        <p:txBody>
          <a:bodyPr/>
          <a:lstStyle/>
          <a:p>
            <a:fld id="{77259FFA-EE42-41D2-B58C-3F487A6A3A71}" type="slidenum">
              <a:rPr lang="en-MY" smtClean="0"/>
              <a:t>1</a:t>
            </a:fld>
            <a:endParaRPr lang="en-MY"/>
          </a:p>
        </p:txBody>
      </p:sp>
    </p:spTree>
    <p:extLst>
      <p:ext uri="{BB962C8B-B14F-4D97-AF65-F5344CB8AC3E}">
        <p14:creationId xmlns:p14="http://schemas.microsoft.com/office/powerpoint/2010/main" val="287512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start by taking up the meaning of its name, I prefer to label this invader as SARS COV 2 because it identifies its nature and also describes the disease it produces.  We know that this is a kind of a virus called corona virus due to its structure (see image or corona virus), It is number 2 because there is a </a:t>
            </a:r>
            <a:r>
              <a:rPr lang="en-US" dirty="0" err="1"/>
              <a:t>cov</a:t>
            </a:r>
            <a:r>
              <a:rPr lang="en-US" dirty="0"/>
              <a:t> 1 strain.  It is labelled as SARS because of the disease it causes.  It is </a:t>
            </a:r>
            <a:r>
              <a:rPr lang="en-US" b="1" dirty="0"/>
              <a:t>Severe </a:t>
            </a:r>
            <a:r>
              <a:rPr lang="en-US" dirty="0"/>
              <a:t>meaning deadly or causes serious damage to tissues,  </a:t>
            </a:r>
            <a:r>
              <a:rPr lang="en-US" b="1" dirty="0"/>
              <a:t>Acute </a:t>
            </a:r>
            <a:r>
              <a:rPr lang="en-US" dirty="0"/>
              <a:t>meaning sudden or immediate therefore its disease manifest very early, </a:t>
            </a:r>
            <a:r>
              <a:rPr lang="en-US" b="1" dirty="0"/>
              <a:t>Respiratory</a:t>
            </a:r>
            <a:r>
              <a:rPr lang="en-US" dirty="0"/>
              <a:t> because it primarily attacks the respiratory system, </a:t>
            </a:r>
            <a:r>
              <a:rPr lang="en-US" dirty="0" err="1"/>
              <a:t>airpassages</a:t>
            </a:r>
            <a:r>
              <a:rPr lang="en-US" dirty="0"/>
              <a:t> and lungs and S</a:t>
            </a:r>
            <a:r>
              <a:rPr lang="en-US" b="1" dirty="0"/>
              <a:t>yndrome</a:t>
            </a:r>
            <a:r>
              <a:rPr lang="en-US" dirty="0"/>
              <a:t> since other organ systems of our body may likewise be affected severely such as the CNS, GIT, KIDNEY, RES. Causing signs or symptoms referrable to </a:t>
            </a:r>
            <a:r>
              <a:rPr lang="en-US"/>
              <a:t>these organs.</a:t>
            </a:r>
            <a:endParaRPr lang="en-MY" dirty="0"/>
          </a:p>
        </p:txBody>
      </p:sp>
      <p:sp>
        <p:nvSpPr>
          <p:cNvPr id="4" name="Slide Number Placeholder 3"/>
          <p:cNvSpPr>
            <a:spLocks noGrp="1"/>
          </p:cNvSpPr>
          <p:nvPr>
            <p:ph type="sldNum" sz="quarter" idx="5"/>
          </p:nvPr>
        </p:nvSpPr>
        <p:spPr/>
        <p:txBody>
          <a:bodyPr/>
          <a:lstStyle/>
          <a:p>
            <a:fld id="{77259FFA-EE42-41D2-B58C-3F487A6A3A71}" type="slidenum">
              <a:rPr lang="en-MY" smtClean="0"/>
              <a:t>3</a:t>
            </a:fld>
            <a:endParaRPr lang="en-MY"/>
          </a:p>
        </p:txBody>
      </p:sp>
    </p:spTree>
    <p:extLst>
      <p:ext uri="{BB962C8B-B14F-4D97-AF65-F5344CB8AC3E}">
        <p14:creationId xmlns:p14="http://schemas.microsoft.com/office/powerpoint/2010/main" val="3989091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infection take place in this way.. The initial stage begin with the attachment of the virus to the host cell via its receptor (ACE2) these receptors and densely found in of the respiratory passages, lungs, blood vessels and other tissues.  The virus is then taken in by the cell and replicates inside the cell utilizing the host cell mechanisms.  An important weapon of this virus is its </a:t>
            </a:r>
            <a:r>
              <a:rPr lang="en-US" dirty="0">
                <a:solidFill>
                  <a:srgbClr val="FF0000"/>
                </a:solidFill>
              </a:rPr>
              <a:t>ability to </a:t>
            </a:r>
            <a:r>
              <a:rPr lang="en-US" b="1" dirty="0">
                <a:solidFill>
                  <a:srgbClr val="FF0000"/>
                </a:solidFill>
              </a:rPr>
              <a:t>multiply exponentially </a:t>
            </a:r>
            <a:r>
              <a:rPr lang="en-US" dirty="0"/>
              <a:t>that is a number multiplied by itself, one becomes 2 and 2x2, 4x4 etc. So you see, the onset of its damage is quick. While multitudes of viruses are released it invades the blood (viremia) and reaches other systems causing the same damage to cells. Meanwhile our body reacts from the time the virus enters and stimulates an inflammatory reaction.  The inflammatory response get intensified as the virus multiplies and spread to other organ systems.</a:t>
            </a:r>
            <a:endParaRPr lang="en-MY" dirty="0"/>
          </a:p>
        </p:txBody>
      </p:sp>
      <p:sp>
        <p:nvSpPr>
          <p:cNvPr id="4" name="Slide Number Placeholder 3"/>
          <p:cNvSpPr>
            <a:spLocks noGrp="1"/>
          </p:cNvSpPr>
          <p:nvPr>
            <p:ph type="sldNum" sz="quarter" idx="5"/>
          </p:nvPr>
        </p:nvSpPr>
        <p:spPr/>
        <p:txBody>
          <a:bodyPr/>
          <a:lstStyle/>
          <a:p>
            <a:fld id="{77259FFA-EE42-41D2-B58C-3F487A6A3A71}" type="slidenum">
              <a:rPr lang="en-MY" smtClean="0"/>
              <a:t>4</a:t>
            </a:fld>
            <a:endParaRPr lang="en-MY"/>
          </a:p>
        </p:txBody>
      </p:sp>
    </p:spTree>
    <p:extLst>
      <p:ext uri="{BB962C8B-B14F-4D97-AF65-F5344CB8AC3E}">
        <p14:creationId xmlns:p14="http://schemas.microsoft.com/office/powerpoint/2010/main" val="1247357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diagram show the method of entry of the virus into the host cell like a “trojan horse” it then uses the host cell mechanism to multiply and destroys the cell as it releases multitudes of its kind. As the virus multiplies it invades other systems of the body and intensifies the inflammatory response </a:t>
            </a:r>
            <a:endParaRPr lang="en-MY" dirty="0"/>
          </a:p>
        </p:txBody>
      </p:sp>
      <p:sp>
        <p:nvSpPr>
          <p:cNvPr id="4" name="Slide Number Placeholder 3"/>
          <p:cNvSpPr>
            <a:spLocks noGrp="1"/>
          </p:cNvSpPr>
          <p:nvPr>
            <p:ph type="sldNum" sz="quarter" idx="5"/>
          </p:nvPr>
        </p:nvSpPr>
        <p:spPr/>
        <p:txBody>
          <a:bodyPr/>
          <a:lstStyle/>
          <a:p>
            <a:fld id="{77259FFA-EE42-41D2-B58C-3F487A6A3A71}" type="slidenum">
              <a:rPr lang="en-MY" smtClean="0"/>
              <a:t>5</a:t>
            </a:fld>
            <a:endParaRPr lang="en-MY"/>
          </a:p>
        </p:txBody>
      </p:sp>
    </p:spTree>
    <p:extLst>
      <p:ext uri="{BB962C8B-B14F-4D97-AF65-F5344CB8AC3E}">
        <p14:creationId xmlns:p14="http://schemas.microsoft.com/office/powerpoint/2010/main" val="2096151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see the scenario on how the virus enters and produces damage to multiple organ systems. It predominantly affects the lungs producing interstitial pneumonia which progresses to obliterative alveolitis, bronchiolitis obliterans.  There is hypoxemia which is refractory to oxygen therapy due to the block to the exchanges of gases.  Then inflammatory mediators are released by inflammatory cells called cytokines (cyto- kinetic) which later overwhelms the systems by the on all other organs.  This is in response to the continuous increase in the number of viruses released by infected cells.  The final stages will be CYTOKINE STORM which continuous on to develop DIC (disseminated intravascular coagulation) and finally multiorgan failure and DEATH.</a:t>
            </a:r>
            <a:endParaRPr lang="en-MY" dirty="0"/>
          </a:p>
        </p:txBody>
      </p:sp>
      <p:sp>
        <p:nvSpPr>
          <p:cNvPr id="4" name="Slide Number Placeholder 3"/>
          <p:cNvSpPr>
            <a:spLocks noGrp="1"/>
          </p:cNvSpPr>
          <p:nvPr>
            <p:ph type="sldNum" sz="quarter" idx="5"/>
          </p:nvPr>
        </p:nvSpPr>
        <p:spPr/>
        <p:txBody>
          <a:bodyPr/>
          <a:lstStyle/>
          <a:p>
            <a:fld id="{77259FFA-EE42-41D2-B58C-3F487A6A3A71}" type="slidenum">
              <a:rPr lang="en-MY" smtClean="0"/>
              <a:t>6</a:t>
            </a:fld>
            <a:endParaRPr lang="en-MY"/>
          </a:p>
        </p:txBody>
      </p:sp>
    </p:spTree>
    <p:extLst>
      <p:ext uri="{BB962C8B-B14F-4D97-AF65-F5344CB8AC3E}">
        <p14:creationId xmlns:p14="http://schemas.microsoft.com/office/powerpoint/2010/main" val="160902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look at a normal lung tissue, see that it is mostly air space with thin walls.  To appreciate the changes in interstitial pneumonia. </a:t>
            </a:r>
          </a:p>
          <a:p>
            <a:r>
              <a:rPr lang="en-US" dirty="0"/>
              <a:t>Interstitial pneumonia- widening of the alveolar walls producing block of air exchanges, later alveolar consolidation further increasing hypoxemia</a:t>
            </a:r>
          </a:p>
          <a:p>
            <a:r>
              <a:rPr lang="en-US" dirty="0"/>
              <a:t>ARDS- diffuse alveolar damage; refractory hypoxemia, decreased lung compliance, hyaline </a:t>
            </a:r>
            <a:r>
              <a:rPr lang="en-US" dirty="0" err="1"/>
              <a:t>membrand</a:t>
            </a:r>
            <a:r>
              <a:rPr lang="en-US" dirty="0"/>
              <a:t> and consolidation of lung.</a:t>
            </a:r>
            <a:endParaRPr lang="en-MY" dirty="0"/>
          </a:p>
        </p:txBody>
      </p:sp>
      <p:sp>
        <p:nvSpPr>
          <p:cNvPr id="4" name="Slide Number Placeholder 3"/>
          <p:cNvSpPr>
            <a:spLocks noGrp="1"/>
          </p:cNvSpPr>
          <p:nvPr>
            <p:ph type="sldNum" sz="quarter" idx="5"/>
          </p:nvPr>
        </p:nvSpPr>
        <p:spPr/>
        <p:txBody>
          <a:bodyPr/>
          <a:lstStyle/>
          <a:p>
            <a:fld id="{77259FFA-EE42-41D2-B58C-3F487A6A3A71}" type="slidenum">
              <a:rPr lang="en-MY" smtClean="0"/>
              <a:t>7</a:t>
            </a:fld>
            <a:endParaRPr lang="en-MY"/>
          </a:p>
        </p:txBody>
      </p:sp>
    </p:spTree>
    <p:extLst>
      <p:ext uri="{BB962C8B-B14F-4D97-AF65-F5344CB8AC3E}">
        <p14:creationId xmlns:p14="http://schemas.microsoft.com/office/powerpoint/2010/main" val="2961235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77259FFA-EE42-41D2-B58C-3F487A6A3A71}" type="slidenum">
              <a:rPr lang="en-MY" smtClean="0"/>
              <a:t>8</a:t>
            </a:fld>
            <a:endParaRPr lang="en-MY"/>
          </a:p>
        </p:txBody>
      </p:sp>
    </p:spTree>
    <p:extLst>
      <p:ext uri="{BB962C8B-B14F-4D97-AF65-F5344CB8AC3E}">
        <p14:creationId xmlns:p14="http://schemas.microsoft.com/office/powerpoint/2010/main" val="3233332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6D6BF-46FC-4336-B471-1BD685101875}"/>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DC4E89C0-7905-431A-8A2F-A20A66D7CB0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98EC075D-A3C3-416E-9CEC-2FF69ACDDA97}"/>
              </a:ext>
            </a:extLst>
          </p:cNvPr>
          <p:cNvSpPr>
            <a:spLocks noGrp="1"/>
          </p:cNvSpPr>
          <p:nvPr>
            <p:ph type="dt" sz="half" idx="10"/>
          </p:nvPr>
        </p:nvSpPr>
        <p:spPr/>
        <p:txBody>
          <a:bodyPr/>
          <a:lstStyle/>
          <a:p>
            <a:fld id="{8CF08BF2-4334-451A-A55B-04C5AEA88E8C}" type="datetimeFigureOut">
              <a:rPr lang="en-MY" smtClean="0"/>
              <a:t>15/2/2021</a:t>
            </a:fld>
            <a:endParaRPr lang="en-MY"/>
          </a:p>
        </p:txBody>
      </p:sp>
      <p:sp>
        <p:nvSpPr>
          <p:cNvPr id="5" name="Footer Placeholder 4">
            <a:extLst>
              <a:ext uri="{FF2B5EF4-FFF2-40B4-BE49-F238E27FC236}">
                <a16:creationId xmlns:a16="http://schemas.microsoft.com/office/drawing/2014/main" id="{D95BD12F-EFEE-4EC6-96F8-5CE257AA931B}"/>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A40FF4DC-7A92-468E-AAE3-952FBB133909}"/>
              </a:ext>
            </a:extLst>
          </p:cNvPr>
          <p:cNvSpPr>
            <a:spLocks noGrp="1"/>
          </p:cNvSpPr>
          <p:nvPr>
            <p:ph type="sldNum" sz="quarter" idx="12"/>
          </p:nvPr>
        </p:nvSpPr>
        <p:spPr/>
        <p:txBody>
          <a:bodyPr/>
          <a:lstStyle/>
          <a:p>
            <a:fld id="{B76DA7B4-4D88-4B42-B7B3-D55A754173F0}" type="slidenum">
              <a:rPr lang="en-MY" smtClean="0"/>
              <a:t>‹#›</a:t>
            </a:fld>
            <a:endParaRPr lang="en-MY"/>
          </a:p>
        </p:txBody>
      </p:sp>
    </p:spTree>
    <p:extLst>
      <p:ext uri="{BB962C8B-B14F-4D97-AF65-F5344CB8AC3E}">
        <p14:creationId xmlns:p14="http://schemas.microsoft.com/office/powerpoint/2010/main" val="26986239"/>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7A336-5C07-405F-86DD-88360B39A489}"/>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0A2B873F-4514-437D-8541-581C08F051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677FF5C7-F3A5-4CE2-B326-FEDE33615A79}"/>
              </a:ext>
            </a:extLst>
          </p:cNvPr>
          <p:cNvSpPr>
            <a:spLocks noGrp="1"/>
          </p:cNvSpPr>
          <p:nvPr>
            <p:ph type="dt" sz="half" idx="10"/>
          </p:nvPr>
        </p:nvSpPr>
        <p:spPr/>
        <p:txBody>
          <a:bodyPr/>
          <a:lstStyle/>
          <a:p>
            <a:fld id="{8CF08BF2-4334-451A-A55B-04C5AEA88E8C}" type="datetimeFigureOut">
              <a:rPr lang="en-MY" smtClean="0"/>
              <a:t>15/2/2021</a:t>
            </a:fld>
            <a:endParaRPr lang="en-MY"/>
          </a:p>
        </p:txBody>
      </p:sp>
      <p:sp>
        <p:nvSpPr>
          <p:cNvPr id="5" name="Footer Placeholder 4">
            <a:extLst>
              <a:ext uri="{FF2B5EF4-FFF2-40B4-BE49-F238E27FC236}">
                <a16:creationId xmlns:a16="http://schemas.microsoft.com/office/drawing/2014/main" id="{F9499DFD-6D4E-45D7-9A06-10C42E11AD63}"/>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2A4159B6-21B3-4031-B02F-C6CF0BC19917}"/>
              </a:ext>
            </a:extLst>
          </p:cNvPr>
          <p:cNvSpPr>
            <a:spLocks noGrp="1"/>
          </p:cNvSpPr>
          <p:nvPr>
            <p:ph type="sldNum" sz="quarter" idx="12"/>
          </p:nvPr>
        </p:nvSpPr>
        <p:spPr/>
        <p:txBody>
          <a:bodyPr/>
          <a:lstStyle/>
          <a:p>
            <a:fld id="{B76DA7B4-4D88-4B42-B7B3-D55A754173F0}" type="slidenum">
              <a:rPr lang="en-MY" smtClean="0"/>
              <a:t>‹#›</a:t>
            </a:fld>
            <a:endParaRPr lang="en-MY"/>
          </a:p>
        </p:txBody>
      </p:sp>
    </p:spTree>
    <p:extLst>
      <p:ext uri="{BB962C8B-B14F-4D97-AF65-F5344CB8AC3E}">
        <p14:creationId xmlns:p14="http://schemas.microsoft.com/office/powerpoint/2010/main" val="3166437650"/>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23A4E-2111-48FE-BDB3-EDCE35F99672}"/>
              </a:ext>
            </a:extLst>
          </p:cNvPr>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A37BD235-AC80-4D85-BF20-29382556E6E8}"/>
              </a:ext>
            </a:extLst>
          </p:cNvPr>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1DEA84-3E12-4D01-A370-1D8AFD2DCD05}"/>
              </a:ext>
            </a:extLst>
          </p:cNvPr>
          <p:cNvSpPr>
            <a:spLocks noGrp="1"/>
          </p:cNvSpPr>
          <p:nvPr>
            <p:ph type="dt" sz="half" idx="10"/>
          </p:nvPr>
        </p:nvSpPr>
        <p:spPr/>
        <p:txBody>
          <a:bodyPr/>
          <a:lstStyle/>
          <a:p>
            <a:fld id="{8CF08BF2-4334-451A-A55B-04C5AEA88E8C}" type="datetimeFigureOut">
              <a:rPr lang="en-MY" smtClean="0"/>
              <a:t>15/2/2021</a:t>
            </a:fld>
            <a:endParaRPr lang="en-MY"/>
          </a:p>
        </p:txBody>
      </p:sp>
      <p:sp>
        <p:nvSpPr>
          <p:cNvPr id="5" name="Footer Placeholder 4">
            <a:extLst>
              <a:ext uri="{FF2B5EF4-FFF2-40B4-BE49-F238E27FC236}">
                <a16:creationId xmlns:a16="http://schemas.microsoft.com/office/drawing/2014/main" id="{C96280B6-D5DA-44E7-83D7-E7ECE7F6E745}"/>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A8C9E460-586A-4986-8A4C-14CA253BA110}"/>
              </a:ext>
            </a:extLst>
          </p:cNvPr>
          <p:cNvSpPr>
            <a:spLocks noGrp="1"/>
          </p:cNvSpPr>
          <p:nvPr>
            <p:ph type="sldNum" sz="quarter" idx="12"/>
          </p:nvPr>
        </p:nvSpPr>
        <p:spPr/>
        <p:txBody>
          <a:bodyPr/>
          <a:lstStyle/>
          <a:p>
            <a:fld id="{B76DA7B4-4D88-4B42-B7B3-D55A754173F0}" type="slidenum">
              <a:rPr lang="en-MY" smtClean="0"/>
              <a:t>‹#›</a:t>
            </a:fld>
            <a:endParaRPr lang="en-MY"/>
          </a:p>
        </p:txBody>
      </p:sp>
    </p:spTree>
    <p:extLst>
      <p:ext uri="{BB962C8B-B14F-4D97-AF65-F5344CB8AC3E}">
        <p14:creationId xmlns:p14="http://schemas.microsoft.com/office/powerpoint/2010/main" val="3550445130"/>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A555D-C7CF-4693-B46D-61B1156AD95E}"/>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2B1852C1-F5E5-43C4-8083-41AB1A846B34}"/>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3A16039A-0A36-4B89-B95A-3CA35C988E3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F03E6E54-0385-47BC-9348-0D53B68F6E5C}"/>
              </a:ext>
            </a:extLst>
          </p:cNvPr>
          <p:cNvSpPr>
            <a:spLocks noGrp="1"/>
          </p:cNvSpPr>
          <p:nvPr>
            <p:ph type="dt" sz="half" idx="10"/>
          </p:nvPr>
        </p:nvSpPr>
        <p:spPr/>
        <p:txBody>
          <a:bodyPr/>
          <a:lstStyle/>
          <a:p>
            <a:fld id="{8CF08BF2-4334-451A-A55B-04C5AEA88E8C}" type="datetimeFigureOut">
              <a:rPr lang="en-MY" smtClean="0"/>
              <a:t>15/2/2021</a:t>
            </a:fld>
            <a:endParaRPr lang="en-MY"/>
          </a:p>
        </p:txBody>
      </p:sp>
      <p:sp>
        <p:nvSpPr>
          <p:cNvPr id="6" name="Footer Placeholder 5">
            <a:extLst>
              <a:ext uri="{FF2B5EF4-FFF2-40B4-BE49-F238E27FC236}">
                <a16:creationId xmlns:a16="http://schemas.microsoft.com/office/drawing/2014/main" id="{8C3CCB45-0A38-4EDD-8220-A8C98A4D56AC}"/>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064687BA-CA13-4B0E-906B-E514F7BB7EB0}"/>
              </a:ext>
            </a:extLst>
          </p:cNvPr>
          <p:cNvSpPr>
            <a:spLocks noGrp="1"/>
          </p:cNvSpPr>
          <p:nvPr>
            <p:ph type="sldNum" sz="quarter" idx="12"/>
          </p:nvPr>
        </p:nvSpPr>
        <p:spPr/>
        <p:txBody>
          <a:bodyPr/>
          <a:lstStyle/>
          <a:p>
            <a:fld id="{B76DA7B4-4D88-4B42-B7B3-D55A754173F0}" type="slidenum">
              <a:rPr lang="en-MY" smtClean="0"/>
              <a:t>‹#›</a:t>
            </a:fld>
            <a:endParaRPr lang="en-MY"/>
          </a:p>
        </p:txBody>
      </p:sp>
    </p:spTree>
    <p:extLst>
      <p:ext uri="{BB962C8B-B14F-4D97-AF65-F5344CB8AC3E}">
        <p14:creationId xmlns:p14="http://schemas.microsoft.com/office/powerpoint/2010/main" val="848117611"/>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A09BE-E59F-4A08-A12A-13AFB07E4284}"/>
              </a:ext>
            </a:extLst>
          </p:cNvPr>
          <p:cNvSpPr>
            <a:spLocks noGrp="1"/>
          </p:cNvSpPr>
          <p:nvPr>
            <p:ph type="title"/>
          </p:nvPr>
        </p:nvSpPr>
        <p:spPr>
          <a:xfrm>
            <a:off x="629841" y="365126"/>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68120E45-2381-4027-B184-A6C2DDB3371B}"/>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C2E899-C85B-4423-BD7B-BF590652710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88254E77-E842-4D3A-89BD-B78E9297BA2C}"/>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7799E0-E5DF-4EC8-97EC-FE65FD44CEB3}"/>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696F618-9303-4B25-BCD2-07E5B931664A}"/>
              </a:ext>
            </a:extLst>
          </p:cNvPr>
          <p:cNvSpPr>
            <a:spLocks noGrp="1"/>
          </p:cNvSpPr>
          <p:nvPr>
            <p:ph type="dt" sz="half" idx="10"/>
          </p:nvPr>
        </p:nvSpPr>
        <p:spPr/>
        <p:txBody>
          <a:bodyPr/>
          <a:lstStyle/>
          <a:p>
            <a:fld id="{8CF08BF2-4334-451A-A55B-04C5AEA88E8C}" type="datetimeFigureOut">
              <a:rPr lang="en-MY" smtClean="0"/>
              <a:t>15/2/2021</a:t>
            </a:fld>
            <a:endParaRPr lang="en-MY"/>
          </a:p>
        </p:txBody>
      </p:sp>
      <p:sp>
        <p:nvSpPr>
          <p:cNvPr id="8" name="Footer Placeholder 7">
            <a:extLst>
              <a:ext uri="{FF2B5EF4-FFF2-40B4-BE49-F238E27FC236}">
                <a16:creationId xmlns:a16="http://schemas.microsoft.com/office/drawing/2014/main" id="{FE0D913E-268A-4EF8-9F8B-2F3B8E9E2B17}"/>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7B5DE152-36D3-4E44-9AD2-5C0CBACB629F}"/>
              </a:ext>
            </a:extLst>
          </p:cNvPr>
          <p:cNvSpPr>
            <a:spLocks noGrp="1"/>
          </p:cNvSpPr>
          <p:nvPr>
            <p:ph type="sldNum" sz="quarter" idx="12"/>
          </p:nvPr>
        </p:nvSpPr>
        <p:spPr/>
        <p:txBody>
          <a:bodyPr/>
          <a:lstStyle/>
          <a:p>
            <a:fld id="{B76DA7B4-4D88-4B42-B7B3-D55A754173F0}" type="slidenum">
              <a:rPr lang="en-MY" smtClean="0"/>
              <a:t>‹#›</a:t>
            </a:fld>
            <a:endParaRPr lang="en-MY"/>
          </a:p>
        </p:txBody>
      </p:sp>
    </p:spTree>
    <p:extLst>
      <p:ext uri="{BB962C8B-B14F-4D97-AF65-F5344CB8AC3E}">
        <p14:creationId xmlns:p14="http://schemas.microsoft.com/office/powerpoint/2010/main" val="3016720146"/>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D3A46-2817-4D4E-9CB1-C353C14C264A}"/>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11651E41-1C47-47A3-AA98-87DE0DD8EC09}"/>
              </a:ext>
            </a:extLst>
          </p:cNvPr>
          <p:cNvSpPr>
            <a:spLocks noGrp="1"/>
          </p:cNvSpPr>
          <p:nvPr>
            <p:ph type="dt" sz="half" idx="10"/>
          </p:nvPr>
        </p:nvSpPr>
        <p:spPr/>
        <p:txBody>
          <a:bodyPr/>
          <a:lstStyle/>
          <a:p>
            <a:fld id="{8CF08BF2-4334-451A-A55B-04C5AEA88E8C}" type="datetimeFigureOut">
              <a:rPr lang="en-MY" smtClean="0"/>
              <a:t>15/2/2021</a:t>
            </a:fld>
            <a:endParaRPr lang="en-MY"/>
          </a:p>
        </p:txBody>
      </p:sp>
      <p:sp>
        <p:nvSpPr>
          <p:cNvPr id="4" name="Footer Placeholder 3">
            <a:extLst>
              <a:ext uri="{FF2B5EF4-FFF2-40B4-BE49-F238E27FC236}">
                <a16:creationId xmlns:a16="http://schemas.microsoft.com/office/drawing/2014/main" id="{A643476E-93B4-4A97-BFB5-DA68595A9259}"/>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CF41C1C7-AF34-4544-BF4C-7372202FFFFC}"/>
              </a:ext>
            </a:extLst>
          </p:cNvPr>
          <p:cNvSpPr>
            <a:spLocks noGrp="1"/>
          </p:cNvSpPr>
          <p:nvPr>
            <p:ph type="sldNum" sz="quarter" idx="12"/>
          </p:nvPr>
        </p:nvSpPr>
        <p:spPr/>
        <p:txBody>
          <a:bodyPr/>
          <a:lstStyle/>
          <a:p>
            <a:fld id="{B76DA7B4-4D88-4B42-B7B3-D55A754173F0}" type="slidenum">
              <a:rPr lang="en-MY" smtClean="0"/>
              <a:t>‹#›</a:t>
            </a:fld>
            <a:endParaRPr lang="en-MY"/>
          </a:p>
        </p:txBody>
      </p:sp>
    </p:spTree>
    <p:extLst>
      <p:ext uri="{BB962C8B-B14F-4D97-AF65-F5344CB8AC3E}">
        <p14:creationId xmlns:p14="http://schemas.microsoft.com/office/powerpoint/2010/main" val="2223688540"/>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BAC156-6D6B-4007-86C9-753E2CD8F92C}"/>
              </a:ext>
            </a:extLst>
          </p:cNvPr>
          <p:cNvSpPr>
            <a:spLocks noGrp="1"/>
          </p:cNvSpPr>
          <p:nvPr>
            <p:ph type="dt" sz="half" idx="10"/>
          </p:nvPr>
        </p:nvSpPr>
        <p:spPr/>
        <p:txBody>
          <a:bodyPr/>
          <a:lstStyle/>
          <a:p>
            <a:fld id="{8CF08BF2-4334-451A-A55B-04C5AEA88E8C}" type="datetimeFigureOut">
              <a:rPr lang="en-MY" smtClean="0"/>
              <a:t>15/2/2021</a:t>
            </a:fld>
            <a:endParaRPr lang="en-MY"/>
          </a:p>
        </p:txBody>
      </p:sp>
      <p:sp>
        <p:nvSpPr>
          <p:cNvPr id="3" name="Footer Placeholder 2">
            <a:extLst>
              <a:ext uri="{FF2B5EF4-FFF2-40B4-BE49-F238E27FC236}">
                <a16:creationId xmlns:a16="http://schemas.microsoft.com/office/drawing/2014/main" id="{CDA8D5FF-23E3-4F39-85DC-6CF9FBAA9872}"/>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1F1F05E3-5561-435A-9E10-2524709520C2}"/>
              </a:ext>
            </a:extLst>
          </p:cNvPr>
          <p:cNvSpPr>
            <a:spLocks noGrp="1"/>
          </p:cNvSpPr>
          <p:nvPr>
            <p:ph type="sldNum" sz="quarter" idx="12"/>
          </p:nvPr>
        </p:nvSpPr>
        <p:spPr/>
        <p:txBody>
          <a:bodyPr/>
          <a:lstStyle/>
          <a:p>
            <a:fld id="{B76DA7B4-4D88-4B42-B7B3-D55A754173F0}" type="slidenum">
              <a:rPr lang="en-MY" smtClean="0"/>
              <a:t>‹#›</a:t>
            </a:fld>
            <a:endParaRPr lang="en-MY"/>
          </a:p>
        </p:txBody>
      </p:sp>
    </p:spTree>
    <p:extLst>
      <p:ext uri="{BB962C8B-B14F-4D97-AF65-F5344CB8AC3E}">
        <p14:creationId xmlns:p14="http://schemas.microsoft.com/office/powerpoint/2010/main" val="3548130146"/>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1A26F-1B76-4986-A524-D9EF855A29B7}"/>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D2594EF3-0667-4115-BBA5-F3354D04AF96}"/>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8EDD8D4E-A18A-4DBC-8656-196BBD1B5744}"/>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F2AD72-2F35-4844-8CF5-5182F811390C}"/>
              </a:ext>
            </a:extLst>
          </p:cNvPr>
          <p:cNvSpPr>
            <a:spLocks noGrp="1"/>
          </p:cNvSpPr>
          <p:nvPr>
            <p:ph type="dt" sz="half" idx="10"/>
          </p:nvPr>
        </p:nvSpPr>
        <p:spPr/>
        <p:txBody>
          <a:bodyPr/>
          <a:lstStyle/>
          <a:p>
            <a:fld id="{8CF08BF2-4334-451A-A55B-04C5AEA88E8C}" type="datetimeFigureOut">
              <a:rPr lang="en-MY" smtClean="0"/>
              <a:t>15/2/2021</a:t>
            </a:fld>
            <a:endParaRPr lang="en-MY"/>
          </a:p>
        </p:txBody>
      </p:sp>
      <p:sp>
        <p:nvSpPr>
          <p:cNvPr id="6" name="Footer Placeholder 5">
            <a:extLst>
              <a:ext uri="{FF2B5EF4-FFF2-40B4-BE49-F238E27FC236}">
                <a16:creationId xmlns:a16="http://schemas.microsoft.com/office/drawing/2014/main" id="{EFA010E6-55BC-4A54-930B-B2405D2D5D7E}"/>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236B0964-BF9A-4CA3-BE59-8F7A06B71073}"/>
              </a:ext>
            </a:extLst>
          </p:cNvPr>
          <p:cNvSpPr>
            <a:spLocks noGrp="1"/>
          </p:cNvSpPr>
          <p:nvPr>
            <p:ph type="sldNum" sz="quarter" idx="12"/>
          </p:nvPr>
        </p:nvSpPr>
        <p:spPr/>
        <p:txBody>
          <a:bodyPr/>
          <a:lstStyle/>
          <a:p>
            <a:fld id="{B76DA7B4-4D88-4B42-B7B3-D55A754173F0}" type="slidenum">
              <a:rPr lang="en-MY" smtClean="0"/>
              <a:t>‹#›</a:t>
            </a:fld>
            <a:endParaRPr lang="en-MY"/>
          </a:p>
        </p:txBody>
      </p:sp>
    </p:spTree>
    <p:extLst>
      <p:ext uri="{BB962C8B-B14F-4D97-AF65-F5344CB8AC3E}">
        <p14:creationId xmlns:p14="http://schemas.microsoft.com/office/powerpoint/2010/main" val="1633107902"/>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7D830-D602-4EBF-AFCA-AEFE0BF3DBE0}"/>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9BC76281-8D1B-4FDD-B177-53EE0A766884}"/>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7FB00594-3632-436B-B881-2B8D7CA8E013}"/>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9D1B40-0208-4274-8894-6741FDFDA2BC}"/>
              </a:ext>
            </a:extLst>
          </p:cNvPr>
          <p:cNvSpPr>
            <a:spLocks noGrp="1"/>
          </p:cNvSpPr>
          <p:nvPr>
            <p:ph type="dt" sz="half" idx="10"/>
          </p:nvPr>
        </p:nvSpPr>
        <p:spPr/>
        <p:txBody>
          <a:bodyPr/>
          <a:lstStyle/>
          <a:p>
            <a:fld id="{8CF08BF2-4334-451A-A55B-04C5AEA88E8C}" type="datetimeFigureOut">
              <a:rPr lang="en-MY" smtClean="0"/>
              <a:t>15/2/2021</a:t>
            </a:fld>
            <a:endParaRPr lang="en-MY"/>
          </a:p>
        </p:txBody>
      </p:sp>
      <p:sp>
        <p:nvSpPr>
          <p:cNvPr id="6" name="Footer Placeholder 5">
            <a:extLst>
              <a:ext uri="{FF2B5EF4-FFF2-40B4-BE49-F238E27FC236}">
                <a16:creationId xmlns:a16="http://schemas.microsoft.com/office/drawing/2014/main" id="{A90232FA-A68D-402D-8109-01CFE2D843A7}"/>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8297DE99-FC3D-4996-80AD-5A046E228205}"/>
              </a:ext>
            </a:extLst>
          </p:cNvPr>
          <p:cNvSpPr>
            <a:spLocks noGrp="1"/>
          </p:cNvSpPr>
          <p:nvPr>
            <p:ph type="sldNum" sz="quarter" idx="12"/>
          </p:nvPr>
        </p:nvSpPr>
        <p:spPr/>
        <p:txBody>
          <a:bodyPr/>
          <a:lstStyle/>
          <a:p>
            <a:fld id="{B76DA7B4-4D88-4B42-B7B3-D55A754173F0}" type="slidenum">
              <a:rPr lang="en-MY" smtClean="0"/>
              <a:t>‹#›</a:t>
            </a:fld>
            <a:endParaRPr lang="en-MY"/>
          </a:p>
        </p:txBody>
      </p:sp>
    </p:spTree>
    <p:extLst>
      <p:ext uri="{BB962C8B-B14F-4D97-AF65-F5344CB8AC3E}">
        <p14:creationId xmlns:p14="http://schemas.microsoft.com/office/powerpoint/2010/main" val="3045432775"/>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B4549-304F-4952-A451-6A84E45A1A3F}"/>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7423F500-4C65-4825-B64D-A25F7978BD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1BF4F79-E450-472C-A1A9-2DEBF46BD17D}"/>
              </a:ext>
            </a:extLst>
          </p:cNvPr>
          <p:cNvSpPr>
            <a:spLocks noGrp="1"/>
          </p:cNvSpPr>
          <p:nvPr>
            <p:ph type="dt" sz="half" idx="10"/>
          </p:nvPr>
        </p:nvSpPr>
        <p:spPr/>
        <p:txBody>
          <a:bodyPr/>
          <a:lstStyle/>
          <a:p>
            <a:fld id="{8CF08BF2-4334-451A-A55B-04C5AEA88E8C}" type="datetimeFigureOut">
              <a:rPr lang="en-MY" smtClean="0"/>
              <a:t>15/2/2021</a:t>
            </a:fld>
            <a:endParaRPr lang="en-MY"/>
          </a:p>
        </p:txBody>
      </p:sp>
      <p:sp>
        <p:nvSpPr>
          <p:cNvPr id="5" name="Footer Placeholder 4">
            <a:extLst>
              <a:ext uri="{FF2B5EF4-FFF2-40B4-BE49-F238E27FC236}">
                <a16:creationId xmlns:a16="http://schemas.microsoft.com/office/drawing/2014/main" id="{A999CF9F-B429-4F62-B4C5-DDCB3B866A8A}"/>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C9A1962B-94A8-4611-A0CD-90285C59E3D3}"/>
              </a:ext>
            </a:extLst>
          </p:cNvPr>
          <p:cNvSpPr>
            <a:spLocks noGrp="1"/>
          </p:cNvSpPr>
          <p:nvPr>
            <p:ph type="sldNum" sz="quarter" idx="12"/>
          </p:nvPr>
        </p:nvSpPr>
        <p:spPr/>
        <p:txBody>
          <a:bodyPr/>
          <a:lstStyle/>
          <a:p>
            <a:fld id="{B76DA7B4-4D88-4B42-B7B3-D55A754173F0}" type="slidenum">
              <a:rPr lang="en-MY" smtClean="0"/>
              <a:t>‹#›</a:t>
            </a:fld>
            <a:endParaRPr lang="en-MY"/>
          </a:p>
        </p:txBody>
      </p:sp>
    </p:spTree>
    <p:extLst>
      <p:ext uri="{BB962C8B-B14F-4D97-AF65-F5344CB8AC3E}">
        <p14:creationId xmlns:p14="http://schemas.microsoft.com/office/powerpoint/2010/main" val="3668603952"/>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14F06A-D14C-4EE7-A97C-E83DCED18D9E}"/>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A4BBC6D3-0B32-495D-B1CF-9DA4DB6C2B60}"/>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20ACDF2B-3003-4F22-BF66-EC1A98BF5483}"/>
              </a:ext>
            </a:extLst>
          </p:cNvPr>
          <p:cNvSpPr>
            <a:spLocks noGrp="1"/>
          </p:cNvSpPr>
          <p:nvPr>
            <p:ph type="dt" sz="half" idx="10"/>
          </p:nvPr>
        </p:nvSpPr>
        <p:spPr/>
        <p:txBody>
          <a:bodyPr/>
          <a:lstStyle/>
          <a:p>
            <a:fld id="{8CF08BF2-4334-451A-A55B-04C5AEA88E8C}" type="datetimeFigureOut">
              <a:rPr lang="en-MY" smtClean="0"/>
              <a:t>15/2/2021</a:t>
            </a:fld>
            <a:endParaRPr lang="en-MY"/>
          </a:p>
        </p:txBody>
      </p:sp>
      <p:sp>
        <p:nvSpPr>
          <p:cNvPr id="5" name="Footer Placeholder 4">
            <a:extLst>
              <a:ext uri="{FF2B5EF4-FFF2-40B4-BE49-F238E27FC236}">
                <a16:creationId xmlns:a16="http://schemas.microsoft.com/office/drawing/2014/main" id="{7EE11341-A1B2-46B1-83B8-8263DE3DF90A}"/>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C40EB9A-20BA-4533-B11A-DA836C032D58}"/>
              </a:ext>
            </a:extLst>
          </p:cNvPr>
          <p:cNvSpPr>
            <a:spLocks noGrp="1"/>
          </p:cNvSpPr>
          <p:nvPr>
            <p:ph type="sldNum" sz="quarter" idx="12"/>
          </p:nvPr>
        </p:nvSpPr>
        <p:spPr/>
        <p:txBody>
          <a:bodyPr/>
          <a:lstStyle/>
          <a:p>
            <a:fld id="{B76DA7B4-4D88-4B42-B7B3-D55A754173F0}" type="slidenum">
              <a:rPr lang="en-MY" smtClean="0"/>
              <a:t>‹#›</a:t>
            </a:fld>
            <a:endParaRPr lang="en-MY"/>
          </a:p>
        </p:txBody>
      </p:sp>
    </p:spTree>
    <p:extLst>
      <p:ext uri="{BB962C8B-B14F-4D97-AF65-F5344CB8AC3E}">
        <p14:creationId xmlns:p14="http://schemas.microsoft.com/office/powerpoint/2010/main" val="2671465389"/>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3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AB1EC0-3E38-448B-8CA3-FC43CB5F126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2062B9E-1606-4AFC-8AE3-76291F31C5C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0646A6C2-5C7C-4871-8DC2-4235A053784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F08BF2-4334-451A-A55B-04C5AEA88E8C}" type="datetimeFigureOut">
              <a:rPr lang="en-MY" smtClean="0"/>
              <a:t>15/2/2021</a:t>
            </a:fld>
            <a:endParaRPr lang="en-MY"/>
          </a:p>
        </p:txBody>
      </p:sp>
      <p:sp>
        <p:nvSpPr>
          <p:cNvPr id="5" name="Footer Placeholder 4">
            <a:extLst>
              <a:ext uri="{FF2B5EF4-FFF2-40B4-BE49-F238E27FC236}">
                <a16:creationId xmlns:a16="http://schemas.microsoft.com/office/drawing/2014/main" id="{91C1299C-1307-4799-86EC-66974E04835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3A5DDA1D-994F-435A-996F-D7157B9D914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6DA7B4-4D88-4B42-B7B3-D55A754173F0}" type="slidenum">
              <a:rPr lang="en-MY" smtClean="0"/>
              <a:t>‹#›</a:t>
            </a:fld>
            <a:endParaRPr lang="en-MY"/>
          </a:p>
        </p:txBody>
      </p:sp>
    </p:spTree>
    <p:extLst>
      <p:ext uri="{BB962C8B-B14F-4D97-AF65-F5344CB8AC3E}">
        <p14:creationId xmlns:p14="http://schemas.microsoft.com/office/powerpoint/2010/main" val="15800497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5.xml"/><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cbi.nlm.nih.gov/pmc/articles/PMC7320676/" TargetMode="External"/><Relationship Id="rId7" Type="http://schemas.openxmlformats.org/officeDocument/2006/relationships/hyperlink" Target="https://journal.chestnet.org/article/S0012-3692(20)34868-6/fulltext" TargetMode="External"/><Relationship Id="rId2" Type="http://schemas.openxmlformats.org/officeDocument/2006/relationships/hyperlink" Target="https://www.ncbi.nlm.nih.gov/pmc/articles/PMC7169933/" TargetMode="External"/><Relationship Id="rId1" Type="http://schemas.openxmlformats.org/officeDocument/2006/relationships/slideLayout" Target="../slideLayouts/slideLayout2.xml"/><Relationship Id="rId6" Type="http://schemas.openxmlformats.org/officeDocument/2006/relationships/hyperlink" Target="https://www.medrxiv.org/content/10.1101/2020.07.02.20145003v1" TargetMode="External"/><Relationship Id="rId5" Type="http://schemas.openxmlformats.org/officeDocument/2006/relationships/hyperlink" Target="https://www.nature.com/articles/s41401-020-00554-8" TargetMode="External"/><Relationship Id="rId4" Type="http://schemas.openxmlformats.org/officeDocument/2006/relationships/hyperlink" Target="https://www.nature.com/articles/s41401-020-00554-8#Sec4"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FF63E-50C5-4123-A751-1ECFFAE22B8E}"/>
              </a:ext>
            </a:extLst>
          </p:cNvPr>
          <p:cNvSpPr>
            <a:spLocks noGrp="1"/>
          </p:cNvSpPr>
          <p:nvPr>
            <p:ph type="ctrTitle"/>
          </p:nvPr>
        </p:nvSpPr>
        <p:spPr>
          <a:xfrm>
            <a:off x="1143000" y="1357324"/>
            <a:ext cx="6858000" cy="1783905"/>
          </a:xfrm>
        </p:spPr>
        <p:txBody>
          <a:bodyPr>
            <a:normAutofit/>
          </a:bodyPr>
          <a:lstStyle/>
          <a:p>
            <a:r>
              <a:rPr lang="en-US" dirty="0"/>
              <a:t> </a:t>
            </a:r>
            <a:r>
              <a:rPr lang="en-US" sz="4000" dirty="0">
                <a:latin typeface="Times New Roman" panose="02020603050405020304" pitchFamily="18" charset="0"/>
                <a:cs typeface="Times New Roman" panose="02020603050405020304" pitchFamily="18" charset="0"/>
              </a:rPr>
              <a:t>HOW COVID19 PRODUCE DISEASE</a:t>
            </a:r>
            <a:endParaRPr lang="en-MY"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04271AF8-ACC3-424C-B786-A07B16EF6D1F}"/>
              </a:ext>
            </a:extLst>
          </p:cNvPr>
          <p:cNvSpPr txBox="1"/>
          <p:nvPr/>
        </p:nvSpPr>
        <p:spPr>
          <a:xfrm>
            <a:off x="824501" y="215757"/>
            <a:ext cx="7294651" cy="461665"/>
          </a:xfrm>
          <a:prstGeom prst="rect">
            <a:avLst/>
          </a:prstGeom>
          <a:noFill/>
        </p:spPr>
        <p:txBody>
          <a:bodyPr wrap="square" rtlCol="0">
            <a:spAutoFit/>
          </a:bodyPr>
          <a:lstStyle/>
          <a:p>
            <a:pPr algn="ctr"/>
            <a:r>
              <a:rPr lang="en-US" sz="1200" i="1" dirty="0">
                <a:solidFill>
                  <a:srgbClr val="FF0000"/>
                </a:solidFill>
              </a:rPr>
              <a:t>Images used from the internet is for educational purposes only and is based under the fair use doctrine. Credits are given to the original sources.</a:t>
            </a:r>
            <a:endParaRPr lang="en-MY" sz="1200" i="1" dirty="0">
              <a:solidFill>
                <a:srgbClr val="FF0000"/>
              </a:solidFill>
            </a:endParaRPr>
          </a:p>
        </p:txBody>
      </p:sp>
      <p:sp>
        <p:nvSpPr>
          <p:cNvPr id="5" name="Subtitle 4">
            <a:extLst>
              <a:ext uri="{FF2B5EF4-FFF2-40B4-BE49-F238E27FC236}">
                <a16:creationId xmlns:a16="http://schemas.microsoft.com/office/drawing/2014/main" id="{E4E175CD-1F2C-48A9-A1D0-01220B90A9AF}"/>
              </a:ext>
            </a:extLst>
          </p:cNvPr>
          <p:cNvSpPr>
            <a:spLocks noGrp="1"/>
          </p:cNvSpPr>
          <p:nvPr>
            <p:ph type="subTitle" idx="1"/>
          </p:nvPr>
        </p:nvSpPr>
        <p:spPr/>
        <p:txBody>
          <a:bodyPr/>
          <a:lstStyle/>
          <a:p>
            <a:r>
              <a:rPr lang="en-MY" sz="2800" dirty="0"/>
              <a:t>ICON-Megopic2021</a:t>
            </a:r>
          </a:p>
          <a:p>
            <a:r>
              <a:rPr lang="en-MY" sz="1600" dirty="0"/>
              <a:t>27 February 2021</a:t>
            </a:r>
          </a:p>
        </p:txBody>
      </p:sp>
      <p:sp>
        <p:nvSpPr>
          <p:cNvPr id="7" name="TextBox 6">
            <a:extLst>
              <a:ext uri="{FF2B5EF4-FFF2-40B4-BE49-F238E27FC236}">
                <a16:creationId xmlns:a16="http://schemas.microsoft.com/office/drawing/2014/main" id="{350FEC0D-3139-4376-9A55-77BB2B8507B0}"/>
              </a:ext>
            </a:extLst>
          </p:cNvPr>
          <p:cNvSpPr txBox="1"/>
          <p:nvPr/>
        </p:nvSpPr>
        <p:spPr>
          <a:xfrm>
            <a:off x="2866490" y="5041501"/>
            <a:ext cx="3411019" cy="677108"/>
          </a:xfrm>
          <a:prstGeom prst="rect">
            <a:avLst/>
          </a:prstGeom>
          <a:noFill/>
        </p:spPr>
        <p:txBody>
          <a:bodyPr wrap="square" rtlCol="0">
            <a:spAutoFit/>
          </a:bodyPr>
          <a:lstStyle/>
          <a:p>
            <a:pPr algn="ctr"/>
            <a:r>
              <a:rPr lang="en-US" sz="2000" dirty="0"/>
              <a:t>A/P Dr Fidel Fernandez</a:t>
            </a:r>
          </a:p>
          <a:p>
            <a:pPr algn="ctr"/>
            <a:r>
              <a:rPr lang="en-US" dirty="0"/>
              <a:t>Pathologist</a:t>
            </a:r>
            <a:endParaRPr lang="en-MY" dirty="0"/>
          </a:p>
        </p:txBody>
      </p:sp>
    </p:spTree>
    <p:extLst>
      <p:ext uri="{BB962C8B-B14F-4D97-AF65-F5344CB8AC3E}">
        <p14:creationId xmlns:p14="http://schemas.microsoft.com/office/powerpoint/2010/main" val="2650257660"/>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61454-07DD-4596-B14A-962257A28C6B}"/>
              </a:ext>
            </a:extLst>
          </p:cNvPr>
          <p:cNvSpPr>
            <a:spLocks noGrp="1"/>
          </p:cNvSpPr>
          <p:nvPr>
            <p:ph type="title"/>
          </p:nvPr>
        </p:nvSpPr>
        <p:spPr/>
        <p:txBody>
          <a:bodyPr/>
          <a:lstStyle/>
          <a:p>
            <a:r>
              <a:rPr lang="en-US" dirty="0"/>
              <a:t>Objective</a:t>
            </a:r>
            <a:endParaRPr lang="en-MY" dirty="0"/>
          </a:p>
        </p:txBody>
      </p:sp>
      <p:sp>
        <p:nvSpPr>
          <p:cNvPr id="3" name="Content Placeholder 2">
            <a:extLst>
              <a:ext uri="{FF2B5EF4-FFF2-40B4-BE49-F238E27FC236}">
                <a16:creationId xmlns:a16="http://schemas.microsoft.com/office/drawing/2014/main" id="{07A60B3B-A888-417C-9C8E-62DC52231360}"/>
              </a:ext>
            </a:extLst>
          </p:cNvPr>
          <p:cNvSpPr>
            <a:spLocks noGrp="1"/>
          </p:cNvSpPr>
          <p:nvPr>
            <p:ph idx="1"/>
          </p:nvPr>
        </p:nvSpPr>
        <p:spPr/>
        <p:txBody>
          <a:bodyPr/>
          <a:lstStyle/>
          <a:p>
            <a:r>
              <a:rPr lang="en-US" dirty="0"/>
              <a:t>To describe the pathophysiology of </a:t>
            </a:r>
            <a:r>
              <a:rPr lang="en-US" dirty="0" err="1"/>
              <a:t>Covid</a:t>
            </a:r>
            <a:r>
              <a:rPr lang="en-US" dirty="0"/>
              <a:t> 19 in easy to </a:t>
            </a:r>
            <a:r>
              <a:rPr lang="en-US"/>
              <a:t>understand terms </a:t>
            </a:r>
            <a:r>
              <a:rPr lang="en-US" dirty="0"/>
              <a:t>for both the scientific community and the general public.</a:t>
            </a:r>
          </a:p>
          <a:p>
            <a:r>
              <a:rPr lang="en-US" dirty="0"/>
              <a:t>Provide relevant concepts in the understanding of </a:t>
            </a:r>
            <a:r>
              <a:rPr lang="en-US" dirty="0" err="1"/>
              <a:t>covid</a:t>
            </a:r>
            <a:r>
              <a:rPr lang="en-US" dirty="0"/>
              <a:t> 19 disease suitable for medical students and medical professionals.</a:t>
            </a:r>
          </a:p>
          <a:p>
            <a:r>
              <a:rPr lang="en-US" dirty="0"/>
              <a:t>To provide possible research ideas focused on mechanisms of disease of viral infections.</a:t>
            </a:r>
          </a:p>
          <a:p>
            <a:endParaRPr lang="en-MY" dirty="0"/>
          </a:p>
        </p:txBody>
      </p:sp>
    </p:spTree>
    <p:extLst>
      <p:ext uri="{BB962C8B-B14F-4D97-AF65-F5344CB8AC3E}">
        <p14:creationId xmlns:p14="http://schemas.microsoft.com/office/powerpoint/2010/main" val="144119293"/>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E2C3-07B7-464F-84AC-D09253B2B7FD}"/>
              </a:ext>
            </a:extLst>
          </p:cNvPr>
          <p:cNvSpPr>
            <a:spLocks noGrp="1"/>
          </p:cNvSpPr>
          <p:nvPr>
            <p:ph type="title"/>
          </p:nvPr>
        </p:nvSpPr>
        <p:spPr/>
        <p:txBody>
          <a:bodyPr/>
          <a:lstStyle/>
          <a:p>
            <a:r>
              <a:rPr lang="en-US" b="1" dirty="0"/>
              <a:t>Introduction</a:t>
            </a:r>
            <a:endParaRPr lang="en-MY" b="1" dirty="0"/>
          </a:p>
        </p:txBody>
      </p:sp>
      <p:sp>
        <p:nvSpPr>
          <p:cNvPr id="3" name="Content Placeholder 2">
            <a:extLst>
              <a:ext uri="{FF2B5EF4-FFF2-40B4-BE49-F238E27FC236}">
                <a16:creationId xmlns:a16="http://schemas.microsoft.com/office/drawing/2014/main" id="{C4D57764-20D0-498A-9ABF-E7166BC491B0}"/>
              </a:ext>
            </a:extLst>
          </p:cNvPr>
          <p:cNvSpPr>
            <a:spLocks noGrp="1"/>
          </p:cNvSpPr>
          <p:nvPr>
            <p:ph idx="1"/>
          </p:nvPr>
        </p:nvSpPr>
        <p:spPr>
          <a:xfrm>
            <a:off x="351248" y="1438382"/>
            <a:ext cx="7518757" cy="4718033"/>
          </a:xfrm>
        </p:spPr>
        <p:txBody>
          <a:bodyPr/>
          <a:lstStyle/>
          <a:p>
            <a:r>
              <a:rPr lang="en-US" dirty="0" err="1"/>
              <a:t>Covid</a:t>
            </a:r>
            <a:r>
              <a:rPr lang="en-US" dirty="0"/>
              <a:t> 19- Corona Virus Disease 2019</a:t>
            </a:r>
          </a:p>
          <a:p>
            <a:r>
              <a:rPr lang="en-US" dirty="0"/>
              <a:t>SARS COV 2- Severe Acute Respiratory Syndrome</a:t>
            </a:r>
          </a:p>
          <a:p>
            <a:pPr marL="0" indent="0">
              <a:buNone/>
            </a:pPr>
            <a:r>
              <a:rPr lang="en-US" dirty="0"/>
              <a:t>                          due to Corona Virus 2</a:t>
            </a:r>
          </a:p>
          <a:p>
            <a:pPr marL="0" indent="0">
              <a:buNone/>
            </a:pPr>
            <a:endParaRPr lang="en-US" dirty="0"/>
          </a:p>
          <a:p>
            <a:pPr marL="0" indent="0">
              <a:buNone/>
            </a:pPr>
            <a:endParaRPr lang="en-MY" dirty="0"/>
          </a:p>
        </p:txBody>
      </p:sp>
      <p:pic>
        <p:nvPicPr>
          <p:cNvPr id="4" name="Picture 3">
            <a:extLst>
              <a:ext uri="{FF2B5EF4-FFF2-40B4-BE49-F238E27FC236}">
                <a16:creationId xmlns:a16="http://schemas.microsoft.com/office/drawing/2014/main" id="{5DCBAEEE-366C-41D9-9868-4929A7C7DA0F}"/>
              </a:ext>
            </a:extLst>
          </p:cNvPr>
          <p:cNvPicPr>
            <a:picLocks noChangeAspect="1"/>
          </p:cNvPicPr>
          <p:nvPr/>
        </p:nvPicPr>
        <p:blipFill>
          <a:blip r:embed="rId4"/>
          <a:stretch>
            <a:fillRect/>
          </a:stretch>
        </p:blipFill>
        <p:spPr>
          <a:xfrm>
            <a:off x="1452509" y="2957709"/>
            <a:ext cx="2104276" cy="2104276"/>
          </a:xfrm>
          <a:prstGeom prst="rect">
            <a:avLst/>
          </a:prstGeom>
        </p:spPr>
      </p:pic>
      <p:pic>
        <p:nvPicPr>
          <p:cNvPr id="5" name="Picture 4">
            <a:extLst>
              <a:ext uri="{FF2B5EF4-FFF2-40B4-BE49-F238E27FC236}">
                <a16:creationId xmlns:a16="http://schemas.microsoft.com/office/drawing/2014/main" id="{36E8F7B9-C037-4018-8D29-11BC89689C8F}"/>
              </a:ext>
            </a:extLst>
          </p:cNvPr>
          <p:cNvPicPr>
            <a:picLocks noChangeAspect="1"/>
          </p:cNvPicPr>
          <p:nvPr/>
        </p:nvPicPr>
        <p:blipFill>
          <a:blip r:embed="rId5"/>
          <a:stretch>
            <a:fillRect/>
          </a:stretch>
        </p:blipFill>
        <p:spPr>
          <a:xfrm>
            <a:off x="3656332" y="2957709"/>
            <a:ext cx="2627728" cy="2104276"/>
          </a:xfrm>
          <a:prstGeom prst="rect">
            <a:avLst/>
          </a:prstGeom>
        </p:spPr>
      </p:pic>
    </p:spTree>
    <p:custDataLst>
      <p:tags r:id="rId1"/>
    </p:custDataLst>
    <p:extLst>
      <p:ext uri="{BB962C8B-B14F-4D97-AF65-F5344CB8AC3E}">
        <p14:creationId xmlns:p14="http://schemas.microsoft.com/office/powerpoint/2010/main" val="329945594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C22EE-5DB4-4F6D-B9E8-721A3DD5CBEF}"/>
              </a:ext>
            </a:extLst>
          </p:cNvPr>
          <p:cNvSpPr>
            <a:spLocks noGrp="1"/>
          </p:cNvSpPr>
          <p:nvPr>
            <p:ph type="title"/>
          </p:nvPr>
        </p:nvSpPr>
        <p:spPr>
          <a:xfrm>
            <a:off x="628650" y="365126"/>
            <a:ext cx="7886700" cy="774395"/>
          </a:xfrm>
        </p:spPr>
        <p:txBody>
          <a:bodyPr/>
          <a:lstStyle/>
          <a:p>
            <a:r>
              <a:rPr lang="en-US" dirty="0"/>
              <a:t>Stages of the disease</a:t>
            </a:r>
            <a:endParaRPr lang="en-MY" dirty="0"/>
          </a:p>
        </p:txBody>
      </p:sp>
      <p:sp>
        <p:nvSpPr>
          <p:cNvPr id="3" name="Content Placeholder 2">
            <a:extLst>
              <a:ext uri="{FF2B5EF4-FFF2-40B4-BE49-F238E27FC236}">
                <a16:creationId xmlns:a16="http://schemas.microsoft.com/office/drawing/2014/main" id="{84E08273-AE71-4C1B-8A0F-1529C6F2553B}"/>
              </a:ext>
            </a:extLst>
          </p:cNvPr>
          <p:cNvSpPr>
            <a:spLocks noGrp="1"/>
          </p:cNvSpPr>
          <p:nvPr>
            <p:ph idx="1"/>
          </p:nvPr>
        </p:nvSpPr>
        <p:spPr>
          <a:xfrm>
            <a:off x="546456" y="1522526"/>
            <a:ext cx="7886700" cy="4351338"/>
          </a:xfrm>
        </p:spPr>
        <p:txBody>
          <a:bodyPr>
            <a:normAutofit fontScale="85000" lnSpcReduction="20000"/>
          </a:bodyPr>
          <a:lstStyle/>
          <a:p>
            <a:r>
              <a:rPr lang="en-US" dirty="0"/>
              <a:t>Attachment</a:t>
            </a:r>
          </a:p>
          <a:p>
            <a:r>
              <a:rPr lang="en-US" dirty="0"/>
              <a:t>Entry by endocytosis</a:t>
            </a:r>
          </a:p>
          <a:p>
            <a:r>
              <a:rPr lang="en-US" dirty="0"/>
              <a:t>Replication</a:t>
            </a:r>
          </a:p>
          <a:p>
            <a:r>
              <a:rPr lang="en-US" dirty="0"/>
              <a:t>Release of virions</a:t>
            </a:r>
          </a:p>
          <a:p>
            <a:r>
              <a:rPr lang="en-US" dirty="0"/>
              <a:t>Viremia</a:t>
            </a:r>
          </a:p>
          <a:p>
            <a:r>
              <a:rPr lang="en-US" dirty="0"/>
              <a:t>Dissemination</a:t>
            </a:r>
          </a:p>
          <a:p>
            <a:r>
              <a:rPr lang="en-US" dirty="0"/>
              <a:t>Inflammatory response</a:t>
            </a:r>
          </a:p>
          <a:p>
            <a:r>
              <a:rPr lang="en-US" dirty="0"/>
              <a:t>cytokine storm</a:t>
            </a:r>
          </a:p>
          <a:p>
            <a:r>
              <a:rPr lang="en-US" dirty="0"/>
              <a:t>ARDS</a:t>
            </a:r>
          </a:p>
          <a:p>
            <a:r>
              <a:rPr lang="en-US" dirty="0"/>
              <a:t>DIC</a:t>
            </a:r>
          </a:p>
          <a:p>
            <a:r>
              <a:rPr lang="en-US" dirty="0"/>
              <a:t>Death</a:t>
            </a:r>
            <a:endParaRPr lang="en-MY" dirty="0"/>
          </a:p>
        </p:txBody>
      </p:sp>
      <p:sp>
        <p:nvSpPr>
          <p:cNvPr id="4" name="Right Brace 3">
            <a:extLst>
              <a:ext uri="{FF2B5EF4-FFF2-40B4-BE49-F238E27FC236}">
                <a16:creationId xmlns:a16="http://schemas.microsoft.com/office/drawing/2014/main" id="{370EBB4C-9BFB-414A-90DE-2E54B19F0DF1}"/>
              </a:ext>
            </a:extLst>
          </p:cNvPr>
          <p:cNvSpPr/>
          <p:nvPr/>
        </p:nvSpPr>
        <p:spPr>
          <a:xfrm>
            <a:off x="3431569" y="1522526"/>
            <a:ext cx="634942" cy="2080528"/>
          </a:xfrm>
          <a:prstGeom prst="rightBrace">
            <a:avLst/>
          </a:prstGeom>
          <a:noFill/>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Y"/>
          </a:p>
        </p:txBody>
      </p:sp>
      <p:sp>
        <p:nvSpPr>
          <p:cNvPr id="5" name="TextBox 4">
            <a:extLst>
              <a:ext uri="{FF2B5EF4-FFF2-40B4-BE49-F238E27FC236}">
                <a16:creationId xmlns:a16="http://schemas.microsoft.com/office/drawing/2014/main" id="{F3C8FE33-50A9-4F3E-9547-BD57E1EF1314}"/>
              </a:ext>
            </a:extLst>
          </p:cNvPr>
          <p:cNvSpPr txBox="1"/>
          <p:nvPr/>
        </p:nvSpPr>
        <p:spPr>
          <a:xfrm>
            <a:off x="4708710" y="2420364"/>
            <a:ext cx="3164440" cy="584775"/>
          </a:xfrm>
          <a:prstGeom prst="rect">
            <a:avLst/>
          </a:prstGeom>
          <a:noFill/>
        </p:spPr>
        <p:txBody>
          <a:bodyPr wrap="square" rtlCol="0">
            <a:spAutoFit/>
          </a:bodyPr>
          <a:lstStyle/>
          <a:p>
            <a:r>
              <a:rPr lang="en-US" sz="3200" dirty="0"/>
              <a:t>INITIAL  STAGES</a:t>
            </a:r>
            <a:endParaRPr lang="en-MY" sz="3200" dirty="0"/>
          </a:p>
        </p:txBody>
      </p:sp>
      <p:sp>
        <p:nvSpPr>
          <p:cNvPr id="6" name="Right Brace 5">
            <a:extLst>
              <a:ext uri="{FF2B5EF4-FFF2-40B4-BE49-F238E27FC236}">
                <a16:creationId xmlns:a16="http://schemas.microsoft.com/office/drawing/2014/main" id="{6D115E02-4905-4F03-B031-BEFBE62EA252}"/>
              </a:ext>
            </a:extLst>
          </p:cNvPr>
          <p:cNvSpPr/>
          <p:nvPr/>
        </p:nvSpPr>
        <p:spPr>
          <a:xfrm>
            <a:off x="4159105" y="3658242"/>
            <a:ext cx="462337" cy="858593"/>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Y"/>
          </a:p>
        </p:txBody>
      </p:sp>
      <p:sp>
        <p:nvSpPr>
          <p:cNvPr id="7" name="TextBox 6">
            <a:extLst>
              <a:ext uri="{FF2B5EF4-FFF2-40B4-BE49-F238E27FC236}">
                <a16:creationId xmlns:a16="http://schemas.microsoft.com/office/drawing/2014/main" id="{B1767EA6-A807-422B-8D85-728CE0DC3FDA}"/>
              </a:ext>
            </a:extLst>
          </p:cNvPr>
          <p:cNvSpPr txBox="1"/>
          <p:nvPr/>
        </p:nvSpPr>
        <p:spPr>
          <a:xfrm>
            <a:off x="4708710" y="3698195"/>
            <a:ext cx="2794571" cy="954107"/>
          </a:xfrm>
          <a:prstGeom prst="rect">
            <a:avLst/>
          </a:prstGeom>
          <a:noFill/>
        </p:spPr>
        <p:txBody>
          <a:bodyPr wrap="square" rtlCol="0">
            <a:spAutoFit/>
          </a:bodyPr>
          <a:lstStyle/>
          <a:p>
            <a:pPr algn="ctr"/>
            <a:r>
              <a:rPr lang="en-US" sz="2800" dirty="0"/>
              <a:t>INFLAMMATORY STAGES</a:t>
            </a:r>
            <a:endParaRPr lang="en-MY" sz="2800" dirty="0"/>
          </a:p>
        </p:txBody>
      </p:sp>
      <p:sp>
        <p:nvSpPr>
          <p:cNvPr id="8" name="Right Brace 7">
            <a:extLst>
              <a:ext uri="{FF2B5EF4-FFF2-40B4-BE49-F238E27FC236}">
                <a16:creationId xmlns:a16="http://schemas.microsoft.com/office/drawing/2014/main" id="{89907F85-5DDC-4D57-AEC6-D4BF7918C7BF}"/>
              </a:ext>
            </a:extLst>
          </p:cNvPr>
          <p:cNvSpPr/>
          <p:nvPr/>
        </p:nvSpPr>
        <p:spPr>
          <a:xfrm>
            <a:off x="2148261" y="4516835"/>
            <a:ext cx="462337" cy="1073492"/>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Y"/>
          </a:p>
        </p:txBody>
      </p:sp>
      <p:sp>
        <p:nvSpPr>
          <p:cNvPr id="9" name="TextBox 8">
            <a:extLst>
              <a:ext uri="{FF2B5EF4-FFF2-40B4-BE49-F238E27FC236}">
                <a16:creationId xmlns:a16="http://schemas.microsoft.com/office/drawing/2014/main" id="{8E2AEEE2-3645-475F-A64E-25C5FF0A7BA9}"/>
              </a:ext>
            </a:extLst>
          </p:cNvPr>
          <p:cNvSpPr txBox="1"/>
          <p:nvPr/>
        </p:nvSpPr>
        <p:spPr>
          <a:xfrm>
            <a:off x="2329151" y="4576527"/>
            <a:ext cx="2661007" cy="954107"/>
          </a:xfrm>
          <a:prstGeom prst="rect">
            <a:avLst/>
          </a:prstGeom>
          <a:noFill/>
        </p:spPr>
        <p:txBody>
          <a:bodyPr wrap="square" rtlCol="0">
            <a:spAutoFit/>
          </a:bodyPr>
          <a:lstStyle/>
          <a:p>
            <a:pPr algn="ctr"/>
            <a:r>
              <a:rPr lang="en-US" sz="2800" dirty="0"/>
              <a:t>TERMINAL STAGES</a:t>
            </a:r>
            <a:endParaRPr lang="en-MY" sz="2800" dirty="0"/>
          </a:p>
        </p:txBody>
      </p:sp>
    </p:spTree>
    <p:custDataLst>
      <p:tags r:id="rId1"/>
    </p:custDataLst>
    <p:extLst>
      <p:ext uri="{BB962C8B-B14F-4D97-AF65-F5344CB8AC3E}">
        <p14:creationId xmlns:p14="http://schemas.microsoft.com/office/powerpoint/2010/main" val="140932837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885A77-1834-4C95-B176-32FC1EB780F9}"/>
              </a:ext>
            </a:extLst>
          </p:cNvPr>
          <p:cNvPicPr>
            <a:picLocks noChangeAspect="1"/>
          </p:cNvPicPr>
          <p:nvPr/>
        </p:nvPicPr>
        <p:blipFill>
          <a:blip r:embed="rId4"/>
          <a:stretch>
            <a:fillRect/>
          </a:stretch>
        </p:blipFill>
        <p:spPr>
          <a:xfrm>
            <a:off x="162801" y="1157479"/>
            <a:ext cx="6032515" cy="3832260"/>
          </a:xfrm>
          <a:prstGeom prst="rect">
            <a:avLst/>
          </a:prstGeom>
        </p:spPr>
      </p:pic>
      <p:sp>
        <p:nvSpPr>
          <p:cNvPr id="12" name="TextBox 11">
            <a:extLst>
              <a:ext uri="{FF2B5EF4-FFF2-40B4-BE49-F238E27FC236}">
                <a16:creationId xmlns:a16="http://schemas.microsoft.com/office/drawing/2014/main" id="{196BCF1E-A838-4DE5-871C-2000092AE1DC}"/>
              </a:ext>
            </a:extLst>
          </p:cNvPr>
          <p:cNvSpPr txBox="1"/>
          <p:nvPr/>
        </p:nvSpPr>
        <p:spPr>
          <a:xfrm>
            <a:off x="302295" y="436056"/>
            <a:ext cx="2876764" cy="369332"/>
          </a:xfrm>
          <a:prstGeom prst="rect">
            <a:avLst/>
          </a:prstGeom>
          <a:noFill/>
        </p:spPr>
        <p:txBody>
          <a:bodyPr wrap="square" rtlCol="0">
            <a:spAutoFit/>
          </a:bodyPr>
          <a:lstStyle/>
          <a:p>
            <a:r>
              <a:rPr lang="en-US" dirty="0">
                <a:solidFill>
                  <a:srgbClr val="FF0000"/>
                </a:solidFill>
              </a:rPr>
              <a:t>ATTACHMENT AND ENTRY</a:t>
            </a:r>
            <a:endParaRPr lang="en-MY" dirty="0">
              <a:solidFill>
                <a:srgbClr val="FF0000"/>
              </a:solidFill>
            </a:endParaRPr>
          </a:p>
        </p:txBody>
      </p:sp>
      <p:sp>
        <p:nvSpPr>
          <p:cNvPr id="13" name="Flowchart: Connector 12">
            <a:extLst>
              <a:ext uri="{FF2B5EF4-FFF2-40B4-BE49-F238E27FC236}">
                <a16:creationId xmlns:a16="http://schemas.microsoft.com/office/drawing/2014/main" id="{A492EAB6-880C-42E4-9753-7B4694D87383}"/>
              </a:ext>
            </a:extLst>
          </p:cNvPr>
          <p:cNvSpPr/>
          <p:nvPr/>
        </p:nvSpPr>
        <p:spPr>
          <a:xfrm>
            <a:off x="162801" y="801192"/>
            <a:ext cx="2320033" cy="2247472"/>
          </a:xfrm>
          <a:prstGeom prst="flowChartConnector">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4" name="Flowchart: Display 13">
            <a:extLst>
              <a:ext uri="{FF2B5EF4-FFF2-40B4-BE49-F238E27FC236}">
                <a16:creationId xmlns:a16="http://schemas.microsoft.com/office/drawing/2014/main" id="{26D3A404-1D4A-4000-978A-9855132F0D14}"/>
              </a:ext>
            </a:extLst>
          </p:cNvPr>
          <p:cNvSpPr/>
          <p:nvPr/>
        </p:nvSpPr>
        <p:spPr>
          <a:xfrm rot="5614026">
            <a:off x="3653349" y="1412103"/>
            <a:ext cx="2820430" cy="1880620"/>
          </a:xfrm>
          <a:prstGeom prst="flowChartDisplay">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5" name="TextBox 14">
            <a:extLst>
              <a:ext uri="{FF2B5EF4-FFF2-40B4-BE49-F238E27FC236}">
                <a16:creationId xmlns:a16="http://schemas.microsoft.com/office/drawing/2014/main" id="{BB9F3E36-452B-4E43-9C95-E3AFEFFBFB8D}"/>
              </a:ext>
            </a:extLst>
          </p:cNvPr>
          <p:cNvSpPr txBox="1"/>
          <p:nvPr/>
        </p:nvSpPr>
        <p:spPr>
          <a:xfrm>
            <a:off x="3780889" y="436056"/>
            <a:ext cx="3061699" cy="369332"/>
          </a:xfrm>
          <a:prstGeom prst="rect">
            <a:avLst/>
          </a:prstGeom>
          <a:noFill/>
        </p:spPr>
        <p:txBody>
          <a:bodyPr wrap="square" rtlCol="0">
            <a:spAutoFit/>
          </a:bodyPr>
          <a:lstStyle/>
          <a:p>
            <a:r>
              <a:rPr lang="en-US" dirty="0">
                <a:solidFill>
                  <a:srgbClr val="FF0000"/>
                </a:solidFill>
              </a:rPr>
              <a:t>MULTIPLICATION AND RELEASE</a:t>
            </a:r>
            <a:endParaRPr lang="en-MY" dirty="0">
              <a:solidFill>
                <a:srgbClr val="FF0000"/>
              </a:solidFill>
            </a:endParaRPr>
          </a:p>
        </p:txBody>
      </p:sp>
      <p:sp>
        <p:nvSpPr>
          <p:cNvPr id="16" name="Oval 15">
            <a:extLst>
              <a:ext uri="{FF2B5EF4-FFF2-40B4-BE49-F238E27FC236}">
                <a16:creationId xmlns:a16="http://schemas.microsoft.com/office/drawing/2014/main" id="{A2AC1A13-4315-4B07-B088-BE4033371117}"/>
              </a:ext>
            </a:extLst>
          </p:cNvPr>
          <p:cNvSpPr/>
          <p:nvPr/>
        </p:nvSpPr>
        <p:spPr>
          <a:xfrm rot="520194">
            <a:off x="154335" y="3133700"/>
            <a:ext cx="5367357" cy="229451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7" name="TextBox 16">
            <a:extLst>
              <a:ext uri="{FF2B5EF4-FFF2-40B4-BE49-F238E27FC236}">
                <a16:creationId xmlns:a16="http://schemas.microsoft.com/office/drawing/2014/main" id="{3404BB9F-9F84-4748-AD8D-41CC220E2F34}"/>
              </a:ext>
            </a:extLst>
          </p:cNvPr>
          <p:cNvSpPr txBox="1"/>
          <p:nvPr/>
        </p:nvSpPr>
        <p:spPr>
          <a:xfrm>
            <a:off x="1633591" y="5219272"/>
            <a:ext cx="3051425" cy="707886"/>
          </a:xfrm>
          <a:prstGeom prst="rect">
            <a:avLst/>
          </a:prstGeom>
          <a:noFill/>
        </p:spPr>
        <p:txBody>
          <a:bodyPr wrap="square" rtlCol="0">
            <a:spAutoFit/>
          </a:bodyPr>
          <a:lstStyle/>
          <a:p>
            <a:r>
              <a:rPr lang="en-US" sz="2000" dirty="0">
                <a:solidFill>
                  <a:srgbClr val="FF0000"/>
                </a:solidFill>
              </a:rPr>
              <a:t>Corrupts cell mechanisms producing the viral parts</a:t>
            </a:r>
            <a:endParaRPr lang="en-MY" sz="2000" dirty="0">
              <a:solidFill>
                <a:srgbClr val="FF0000"/>
              </a:solidFill>
            </a:endParaRPr>
          </a:p>
        </p:txBody>
      </p:sp>
    </p:spTree>
    <p:custDataLst>
      <p:tags r:id="rId1"/>
    </p:custDataLst>
    <p:extLst>
      <p:ext uri="{BB962C8B-B14F-4D97-AF65-F5344CB8AC3E}">
        <p14:creationId xmlns:p14="http://schemas.microsoft.com/office/powerpoint/2010/main" val="119700750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p:bldP spid="16"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CC13CE1-CA28-4C0D-998E-9F4F377A8B6B}"/>
              </a:ext>
            </a:extLst>
          </p:cNvPr>
          <p:cNvPicPr>
            <a:picLocks noChangeAspect="1"/>
          </p:cNvPicPr>
          <p:nvPr/>
        </p:nvPicPr>
        <p:blipFill>
          <a:blip r:embed="rId4"/>
          <a:stretch>
            <a:fillRect/>
          </a:stretch>
        </p:blipFill>
        <p:spPr>
          <a:xfrm>
            <a:off x="328532" y="341388"/>
            <a:ext cx="2192193" cy="2123295"/>
          </a:xfrm>
          <a:prstGeom prst="rect">
            <a:avLst/>
          </a:prstGeom>
        </p:spPr>
      </p:pic>
      <p:sp>
        <p:nvSpPr>
          <p:cNvPr id="11" name="Arrow: Right 10">
            <a:extLst>
              <a:ext uri="{FF2B5EF4-FFF2-40B4-BE49-F238E27FC236}">
                <a16:creationId xmlns:a16="http://schemas.microsoft.com/office/drawing/2014/main" id="{7CF68DE2-1640-4FE1-BFC0-964974DACF61}"/>
              </a:ext>
            </a:extLst>
          </p:cNvPr>
          <p:cNvSpPr/>
          <p:nvPr/>
        </p:nvSpPr>
        <p:spPr>
          <a:xfrm>
            <a:off x="2653123" y="1066502"/>
            <a:ext cx="719191" cy="5435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3" name="TextBox 12">
            <a:extLst>
              <a:ext uri="{FF2B5EF4-FFF2-40B4-BE49-F238E27FC236}">
                <a16:creationId xmlns:a16="http://schemas.microsoft.com/office/drawing/2014/main" id="{B205758C-5096-40BE-AD53-432D752D2735}"/>
              </a:ext>
            </a:extLst>
          </p:cNvPr>
          <p:cNvSpPr txBox="1"/>
          <p:nvPr/>
        </p:nvSpPr>
        <p:spPr>
          <a:xfrm>
            <a:off x="6124992" y="920083"/>
            <a:ext cx="2044557" cy="830997"/>
          </a:xfrm>
          <a:prstGeom prst="rect">
            <a:avLst/>
          </a:prstGeom>
          <a:noFill/>
        </p:spPr>
        <p:txBody>
          <a:bodyPr wrap="square" rtlCol="0">
            <a:spAutoFit/>
          </a:bodyPr>
          <a:lstStyle/>
          <a:p>
            <a:r>
              <a:rPr lang="en-US" sz="2400" dirty="0">
                <a:solidFill>
                  <a:srgbClr val="FF0000"/>
                </a:solidFill>
              </a:rPr>
              <a:t>INTERSTITIAL </a:t>
            </a:r>
          </a:p>
          <a:p>
            <a:r>
              <a:rPr lang="en-US" sz="2400" dirty="0">
                <a:solidFill>
                  <a:srgbClr val="FF0000"/>
                </a:solidFill>
              </a:rPr>
              <a:t>PNEUMONIA</a:t>
            </a:r>
            <a:endParaRPr lang="en-MY" sz="2400" dirty="0">
              <a:solidFill>
                <a:srgbClr val="FF0000"/>
              </a:solidFill>
            </a:endParaRPr>
          </a:p>
        </p:txBody>
      </p:sp>
      <p:pic>
        <p:nvPicPr>
          <p:cNvPr id="14" name="Picture 13">
            <a:extLst>
              <a:ext uri="{FF2B5EF4-FFF2-40B4-BE49-F238E27FC236}">
                <a16:creationId xmlns:a16="http://schemas.microsoft.com/office/drawing/2014/main" id="{37156BAF-D6D4-416A-ACDB-FB4D5D5588B6}"/>
              </a:ext>
            </a:extLst>
          </p:cNvPr>
          <p:cNvPicPr>
            <a:picLocks noChangeAspect="1"/>
          </p:cNvPicPr>
          <p:nvPr/>
        </p:nvPicPr>
        <p:blipFill>
          <a:blip r:embed="rId5"/>
          <a:stretch>
            <a:fillRect/>
          </a:stretch>
        </p:blipFill>
        <p:spPr>
          <a:xfrm>
            <a:off x="5387312" y="1190662"/>
            <a:ext cx="737680" cy="256054"/>
          </a:xfrm>
          <a:prstGeom prst="rect">
            <a:avLst/>
          </a:prstGeom>
        </p:spPr>
      </p:pic>
      <p:pic>
        <p:nvPicPr>
          <p:cNvPr id="15" name="Picture 14">
            <a:extLst>
              <a:ext uri="{FF2B5EF4-FFF2-40B4-BE49-F238E27FC236}">
                <a16:creationId xmlns:a16="http://schemas.microsoft.com/office/drawing/2014/main" id="{78C35443-8BE2-4921-98EF-9BF4DD1573A4}"/>
              </a:ext>
            </a:extLst>
          </p:cNvPr>
          <p:cNvPicPr>
            <a:picLocks noChangeAspect="1"/>
          </p:cNvPicPr>
          <p:nvPr/>
        </p:nvPicPr>
        <p:blipFill>
          <a:blip r:embed="rId5"/>
          <a:stretch>
            <a:fillRect/>
          </a:stretch>
        </p:blipFill>
        <p:spPr>
          <a:xfrm rot="5400000">
            <a:off x="1006603" y="2852353"/>
            <a:ext cx="694434" cy="86929"/>
          </a:xfrm>
          <a:prstGeom prst="rect">
            <a:avLst/>
          </a:prstGeom>
        </p:spPr>
      </p:pic>
      <p:pic>
        <p:nvPicPr>
          <p:cNvPr id="17" name="Picture 16">
            <a:extLst>
              <a:ext uri="{FF2B5EF4-FFF2-40B4-BE49-F238E27FC236}">
                <a16:creationId xmlns:a16="http://schemas.microsoft.com/office/drawing/2014/main" id="{4CDCF647-89C5-4E88-97B3-81B23C7EE3C9}"/>
              </a:ext>
            </a:extLst>
          </p:cNvPr>
          <p:cNvPicPr>
            <a:picLocks noChangeAspect="1"/>
          </p:cNvPicPr>
          <p:nvPr/>
        </p:nvPicPr>
        <p:blipFill>
          <a:blip r:embed="rId5"/>
          <a:stretch>
            <a:fillRect/>
          </a:stretch>
        </p:blipFill>
        <p:spPr>
          <a:xfrm rot="9264752">
            <a:off x="5520763" y="2023854"/>
            <a:ext cx="987715" cy="269507"/>
          </a:xfrm>
          <a:prstGeom prst="rect">
            <a:avLst/>
          </a:prstGeom>
        </p:spPr>
      </p:pic>
      <p:pic>
        <p:nvPicPr>
          <p:cNvPr id="18" name="Picture 17">
            <a:extLst>
              <a:ext uri="{FF2B5EF4-FFF2-40B4-BE49-F238E27FC236}">
                <a16:creationId xmlns:a16="http://schemas.microsoft.com/office/drawing/2014/main" id="{413196E4-13C3-4D36-A166-9AA88F0065AA}"/>
              </a:ext>
            </a:extLst>
          </p:cNvPr>
          <p:cNvPicPr>
            <a:picLocks noChangeAspect="1"/>
          </p:cNvPicPr>
          <p:nvPr/>
        </p:nvPicPr>
        <p:blipFill>
          <a:blip r:embed="rId5"/>
          <a:stretch>
            <a:fillRect/>
          </a:stretch>
        </p:blipFill>
        <p:spPr>
          <a:xfrm rot="20197524">
            <a:off x="2643879" y="3187957"/>
            <a:ext cx="737680" cy="256054"/>
          </a:xfrm>
          <a:prstGeom prst="rect">
            <a:avLst/>
          </a:prstGeom>
        </p:spPr>
      </p:pic>
      <p:sp>
        <p:nvSpPr>
          <p:cNvPr id="19" name="TextBox 18">
            <a:extLst>
              <a:ext uri="{FF2B5EF4-FFF2-40B4-BE49-F238E27FC236}">
                <a16:creationId xmlns:a16="http://schemas.microsoft.com/office/drawing/2014/main" id="{AF04BC89-25B7-4D86-A9EB-DB6CB0A5F3D9}"/>
              </a:ext>
            </a:extLst>
          </p:cNvPr>
          <p:cNvSpPr txBox="1"/>
          <p:nvPr/>
        </p:nvSpPr>
        <p:spPr>
          <a:xfrm>
            <a:off x="3419846" y="2514064"/>
            <a:ext cx="2192193" cy="461665"/>
          </a:xfrm>
          <a:prstGeom prst="rect">
            <a:avLst/>
          </a:prstGeom>
          <a:noFill/>
        </p:spPr>
        <p:txBody>
          <a:bodyPr wrap="square" rtlCol="0">
            <a:spAutoFit/>
          </a:bodyPr>
          <a:lstStyle/>
          <a:p>
            <a:r>
              <a:rPr lang="en-US" sz="2400" b="1" dirty="0">
                <a:solidFill>
                  <a:srgbClr val="FF0000"/>
                </a:solidFill>
              </a:rPr>
              <a:t>HYPOXEMIA</a:t>
            </a:r>
            <a:endParaRPr lang="en-MY" sz="2400" b="1" dirty="0">
              <a:solidFill>
                <a:srgbClr val="FF0000"/>
              </a:solidFill>
            </a:endParaRPr>
          </a:p>
        </p:txBody>
      </p:sp>
      <p:pic>
        <p:nvPicPr>
          <p:cNvPr id="20" name="Picture 19">
            <a:extLst>
              <a:ext uri="{FF2B5EF4-FFF2-40B4-BE49-F238E27FC236}">
                <a16:creationId xmlns:a16="http://schemas.microsoft.com/office/drawing/2014/main" id="{D53F1C8D-6977-4A26-86C9-962625A3440A}"/>
              </a:ext>
            </a:extLst>
          </p:cNvPr>
          <p:cNvPicPr>
            <a:picLocks noChangeAspect="1"/>
          </p:cNvPicPr>
          <p:nvPr/>
        </p:nvPicPr>
        <p:blipFill>
          <a:blip r:embed="rId6"/>
          <a:stretch>
            <a:fillRect/>
          </a:stretch>
        </p:blipFill>
        <p:spPr>
          <a:xfrm rot="14855653">
            <a:off x="4298455" y="3085318"/>
            <a:ext cx="699689" cy="530398"/>
          </a:xfrm>
          <a:prstGeom prst="rect">
            <a:avLst/>
          </a:prstGeom>
        </p:spPr>
      </p:pic>
      <p:sp>
        <p:nvSpPr>
          <p:cNvPr id="21" name="TextBox 20">
            <a:extLst>
              <a:ext uri="{FF2B5EF4-FFF2-40B4-BE49-F238E27FC236}">
                <a16:creationId xmlns:a16="http://schemas.microsoft.com/office/drawing/2014/main" id="{758BCCFC-CABB-40E7-8DD2-1914E4823BEB}"/>
              </a:ext>
            </a:extLst>
          </p:cNvPr>
          <p:cNvSpPr txBox="1"/>
          <p:nvPr/>
        </p:nvSpPr>
        <p:spPr>
          <a:xfrm>
            <a:off x="3108551" y="3555901"/>
            <a:ext cx="3718473" cy="738664"/>
          </a:xfrm>
          <a:prstGeom prst="rect">
            <a:avLst/>
          </a:prstGeom>
          <a:noFill/>
        </p:spPr>
        <p:txBody>
          <a:bodyPr wrap="square" rtlCol="0">
            <a:spAutoFit/>
          </a:bodyPr>
          <a:lstStyle/>
          <a:p>
            <a:pPr algn="ctr"/>
            <a:r>
              <a:rPr lang="en-US" dirty="0">
                <a:solidFill>
                  <a:schemeClr val="accent1">
                    <a:lumMod val="50000"/>
                  </a:schemeClr>
                </a:solidFill>
              </a:rPr>
              <a:t>INFLAMMATORY MEDIATORS- </a:t>
            </a:r>
            <a:r>
              <a:rPr lang="en-US" b="1" dirty="0">
                <a:solidFill>
                  <a:srgbClr val="FF0000"/>
                </a:solidFill>
              </a:rPr>
              <a:t>ARDS</a:t>
            </a:r>
            <a:r>
              <a:rPr lang="en-US" dirty="0"/>
              <a:t>  </a:t>
            </a:r>
            <a:r>
              <a:rPr lang="en-US" sz="2400" b="1" dirty="0">
                <a:solidFill>
                  <a:schemeClr val="accent1">
                    <a:lumMod val="50000"/>
                  </a:schemeClr>
                </a:solidFill>
              </a:rPr>
              <a:t>CYTOKINES</a:t>
            </a:r>
            <a:endParaRPr lang="en-MY" b="1" dirty="0">
              <a:solidFill>
                <a:schemeClr val="accent1">
                  <a:lumMod val="50000"/>
                </a:schemeClr>
              </a:solidFill>
            </a:endParaRPr>
          </a:p>
        </p:txBody>
      </p:sp>
      <p:sp>
        <p:nvSpPr>
          <p:cNvPr id="22" name="TextBox 21">
            <a:extLst>
              <a:ext uri="{FF2B5EF4-FFF2-40B4-BE49-F238E27FC236}">
                <a16:creationId xmlns:a16="http://schemas.microsoft.com/office/drawing/2014/main" id="{36E851F9-08C6-484E-8429-87676F324C67}"/>
              </a:ext>
            </a:extLst>
          </p:cNvPr>
          <p:cNvSpPr txBox="1"/>
          <p:nvPr/>
        </p:nvSpPr>
        <p:spPr>
          <a:xfrm>
            <a:off x="3138900" y="4854135"/>
            <a:ext cx="3003855" cy="1569660"/>
          </a:xfrm>
          <a:prstGeom prst="rect">
            <a:avLst/>
          </a:prstGeom>
          <a:noFill/>
        </p:spPr>
        <p:txBody>
          <a:bodyPr wrap="square" rtlCol="0">
            <a:spAutoFit/>
          </a:bodyPr>
          <a:lstStyle/>
          <a:p>
            <a:pPr algn="ctr"/>
            <a:r>
              <a:rPr lang="en-US" sz="2400" dirty="0">
                <a:solidFill>
                  <a:srgbClr val="FF0000"/>
                </a:solidFill>
              </a:rPr>
              <a:t>CYTOKINE STORM</a:t>
            </a:r>
          </a:p>
          <a:p>
            <a:pPr algn="ctr"/>
            <a:r>
              <a:rPr lang="en-US" sz="2400" b="1" dirty="0">
                <a:solidFill>
                  <a:srgbClr val="002060"/>
                </a:solidFill>
              </a:rPr>
              <a:t>DIC</a:t>
            </a:r>
          </a:p>
          <a:p>
            <a:pPr algn="ctr"/>
            <a:r>
              <a:rPr lang="en-US" sz="2400" b="1" dirty="0">
                <a:solidFill>
                  <a:srgbClr val="002060"/>
                </a:solidFill>
              </a:rPr>
              <a:t>Multi organ Failure</a:t>
            </a:r>
          </a:p>
          <a:p>
            <a:pPr algn="ctr"/>
            <a:r>
              <a:rPr lang="en-US" sz="2400" b="1" dirty="0">
                <a:solidFill>
                  <a:srgbClr val="002060"/>
                </a:solidFill>
              </a:rPr>
              <a:t>DEATH</a:t>
            </a:r>
            <a:endParaRPr lang="en-MY" b="1" dirty="0">
              <a:solidFill>
                <a:srgbClr val="002060"/>
              </a:solidFill>
            </a:endParaRPr>
          </a:p>
        </p:txBody>
      </p:sp>
      <p:pic>
        <p:nvPicPr>
          <p:cNvPr id="23" name="Picture 22">
            <a:extLst>
              <a:ext uri="{FF2B5EF4-FFF2-40B4-BE49-F238E27FC236}">
                <a16:creationId xmlns:a16="http://schemas.microsoft.com/office/drawing/2014/main" id="{709A7B4F-C249-4979-AA0D-1305FFA0E4D8}"/>
              </a:ext>
            </a:extLst>
          </p:cNvPr>
          <p:cNvPicPr>
            <a:picLocks noChangeAspect="1"/>
          </p:cNvPicPr>
          <p:nvPr/>
        </p:nvPicPr>
        <p:blipFill>
          <a:blip r:embed="rId7"/>
          <a:stretch>
            <a:fillRect/>
          </a:stretch>
        </p:blipFill>
        <p:spPr>
          <a:xfrm rot="4136672">
            <a:off x="4499244" y="4220175"/>
            <a:ext cx="542510" cy="637760"/>
          </a:xfrm>
          <a:prstGeom prst="rect">
            <a:avLst/>
          </a:prstGeom>
        </p:spPr>
      </p:pic>
      <p:pic>
        <p:nvPicPr>
          <p:cNvPr id="24" name="Picture 23">
            <a:extLst>
              <a:ext uri="{FF2B5EF4-FFF2-40B4-BE49-F238E27FC236}">
                <a16:creationId xmlns:a16="http://schemas.microsoft.com/office/drawing/2014/main" id="{B39EFCA5-72F6-4814-AD6C-7DEC634E1A54}"/>
              </a:ext>
            </a:extLst>
          </p:cNvPr>
          <p:cNvPicPr>
            <a:picLocks noChangeAspect="1"/>
          </p:cNvPicPr>
          <p:nvPr/>
        </p:nvPicPr>
        <p:blipFill>
          <a:blip r:embed="rId8"/>
          <a:stretch>
            <a:fillRect/>
          </a:stretch>
        </p:blipFill>
        <p:spPr>
          <a:xfrm>
            <a:off x="3472004" y="445039"/>
            <a:ext cx="1806240" cy="1806240"/>
          </a:xfrm>
          <a:prstGeom prst="rect">
            <a:avLst/>
          </a:prstGeom>
        </p:spPr>
      </p:pic>
      <p:sp>
        <p:nvSpPr>
          <p:cNvPr id="25" name="TextBox 24">
            <a:extLst>
              <a:ext uri="{FF2B5EF4-FFF2-40B4-BE49-F238E27FC236}">
                <a16:creationId xmlns:a16="http://schemas.microsoft.com/office/drawing/2014/main" id="{C992565E-C2FF-4FD6-9F63-542BA920EDE6}"/>
              </a:ext>
            </a:extLst>
          </p:cNvPr>
          <p:cNvSpPr txBox="1"/>
          <p:nvPr/>
        </p:nvSpPr>
        <p:spPr>
          <a:xfrm>
            <a:off x="3533712" y="1383446"/>
            <a:ext cx="1631831" cy="646331"/>
          </a:xfrm>
          <a:prstGeom prst="rect">
            <a:avLst/>
          </a:prstGeom>
          <a:noFill/>
        </p:spPr>
        <p:txBody>
          <a:bodyPr wrap="square" rtlCol="0">
            <a:spAutoFit/>
          </a:bodyPr>
          <a:lstStyle/>
          <a:p>
            <a:pPr algn="ctr"/>
            <a:r>
              <a:rPr lang="en-US" dirty="0">
                <a:solidFill>
                  <a:srgbClr val="002060"/>
                </a:solidFill>
              </a:rPr>
              <a:t>RESPIRATORY SYSTEM</a:t>
            </a:r>
            <a:endParaRPr lang="en-MY" dirty="0">
              <a:solidFill>
                <a:srgbClr val="002060"/>
              </a:solidFill>
            </a:endParaRPr>
          </a:p>
        </p:txBody>
      </p:sp>
      <p:pic>
        <p:nvPicPr>
          <p:cNvPr id="26" name="Picture 25">
            <a:extLst>
              <a:ext uri="{FF2B5EF4-FFF2-40B4-BE49-F238E27FC236}">
                <a16:creationId xmlns:a16="http://schemas.microsoft.com/office/drawing/2014/main" id="{00918F26-699B-4D5C-B476-BBAE62AD1A73}"/>
              </a:ext>
            </a:extLst>
          </p:cNvPr>
          <p:cNvPicPr>
            <a:picLocks noChangeAspect="1"/>
          </p:cNvPicPr>
          <p:nvPr/>
        </p:nvPicPr>
        <p:blipFill>
          <a:blip r:embed="rId9"/>
          <a:stretch>
            <a:fillRect/>
          </a:stretch>
        </p:blipFill>
        <p:spPr>
          <a:xfrm>
            <a:off x="202615" y="3410869"/>
            <a:ext cx="2215480" cy="1240669"/>
          </a:xfrm>
          <a:prstGeom prst="rect">
            <a:avLst/>
          </a:prstGeom>
        </p:spPr>
      </p:pic>
      <p:sp>
        <p:nvSpPr>
          <p:cNvPr id="27" name="TextBox 26">
            <a:extLst>
              <a:ext uri="{FF2B5EF4-FFF2-40B4-BE49-F238E27FC236}">
                <a16:creationId xmlns:a16="http://schemas.microsoft.com/office/drawing/2014/main" id="{AFCC0987-34F8-4A7D-A8F1-C1C44AF7B6A5}"/>
              </a:ext>
            </a:extLst>
          </p:cNvPr>
          <p:cNvSpPr txBox="1"/>
          <p:nvPr/>
        </p:nvSpPr>
        <p:spPr>
          <a:xfrm>
            <a:off x="99985" y="4007363"/>
            <a:ext cx="2420740" cy="369332"/>
          </a:xfrm>
          <a:prstGeom prst="rect">
            <a:avLst/>
          </a:prstGeom>
          <a:noFill/>
        </p:spPr>
        <p:txBody>
          <a:bodyPr wrap="square" rtlCol="0">
            <a:spAutoFit/>
          </a:bodyPr>
          <a:lstStyle/>
          <a:p>
            <a:r>
              <a:rPr lang="en-US" dirty="0">
                <a:solidFill>
                  <a:srgbClr val="002060"/>
                </a:solidFill>
              </a:rPr>
              <a:t>MULTI ORGAN SYSTEM</a:t>
            </a:r>
            <a:endParaRPr lang="en-MY" dirty="0">
              <a:solidFill>
                <a:srgbClr val="002060"/>
              </a:solidFill>
            </a:endParaRPr>
          </a:p>
        </p:txBody>
      </p:sp>
      <p:sp>
        <p:nvSpPr>
          <p:cNvPr id="28" name="Rectangle: Rounded Corners 27">
            <a:extLst>
              <a:ext uri="{FF2B5EF4-FFF2-40B4-BE49-F238E27FC236}">
                <a16:creationId xmlns:a16="http://schemas.microsoft.com/office/drawing/2014/main" id="{08AB9739-AAD7-4FA0-8392-E0D999C24527}"/>
              </a:ext>
            </a:extLst>
          </p:cNvPr>
          <p:cNvSpPr/>
          <p:nvPr/>
        </p:nvSpPr>
        <p:spPr>
          <a:xfrm>
            <a:off x="3314912" y="2503795"/>
            <a:ext cx="1909719" cy="52770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9" name="Rectangle: Rounded Corners 28">
            <a:extLst>
              <a:ext uri="{FF2B5EF4-FFF2-40B4-BE49-F238E27FC236}">
                <a16:creationId xmlns:a16="http://schemas.microsoft.com/office/drawing/2014/main" id="{C66249DB-4765-4B3D-B3D8-12DCD4609198}"/>
              </a:ext>
            </a:extLst>
          </p:cNvPr>
          <p:cNvSpPr/>
          <p:nvPr/>
        </p:nvSpPr>
        <p:spPr>
          <a:xfrm>
            <a:off x="3172701" y="3561149"/>
            <a:ext cx="3718473" cy="72816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0" name="Rectangle: Rounded Corners 29">
            <a:extLst>
              <a:ext uri="{FF2B5EF4-FFF2-40B4-BE49-F238E27FC236}">
                <a16:creationId xmlns:a16="http://schemas.microsoft.com/office/drawing/2014/main" id="{153D9CD6-6920-49D6-BF2F-5D5C06EB3EEF}"/>
              </a:ext>
            </a:extLst>
          </p:cNvPr>
          <p:cNvSpPr/>
          <p:nvPr/>
        </p:nvSpPr>
        <p:spPr>
          <a:xfrm>
            <a:off x="3027307" y="4837500"/>
            <a:ext cx="3166342" cy="193899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1" name="Rectangle: Rounded Corners 30">
            <a:extLst>
              <a:ext uri="{FF2B5EF4-FFF2-40B4-BE49-F238E27FC236}">
                <a16:creationId xmlns:a16="http://schemas.microsoft.com/office/drawing/2014/main" id="{30E738D8-FBEE-4D9B-8549-1FDBA0DE36F0}"/>
              </a:ext>
            </a:extLst>
          </p:cNvPr>
          <p:cNvSpPr/>
          <p:nvPr/>
        </p:nvSpPr>
        <p:spPr>
          <a:xfrm>
            <a:off x="6112406" y="892724"/>
            <a:ext cx="2044557" cy="89111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custDataLst>
      <p:tags r:id="rId1"/>
    </p:custDataLst>
    <p:extLst>
      <p:ext uri="{BB962C8B-B14F-4D97-AF65-F5344CB8AC3E}">
        <p14:creationId xmlns:p14="http://schemas.microsoft.com/office/powerpoint/2010/main" val="50913725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9" grpId="0"/>
      <p:bldP spid="21" grpId="0"/>
      <p:bldP spid="22" grpId="0"/>
      <p:bldP spid="25" grpId="0"/>
      <p:bldP spid="27" grpId="0"/>
      <p:bldP spid="28" grpId="0" animBg="1"/>
      <p:bldP spid="29" grpId="0" animBg="1"/>
      <p:bldP spid="30" grpId="0" animBg="1"/>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02DBB-2C8D-4E1B-8D98-19D5A442842E}"/>
              </a:ext>
            </a:extLst>
          </p:cNvPr>
          <p:cNvSpPr>
            <a:spLocks noGrp="1"/>
          </p:cNvSpPr>
          <p:nvPr>
            <p:ph type="title"/>
          </p:nvPr>
        </p:nvSpPr>
        <p:spPr>
          <a:xfrm>
            <a:off x="183007" y="139095"/>
            <a:ext cx="4611170" cy="873501"/>
          </a:xfrm>
        </p:spPr>
        <p:txBody>
          <a:bodyPr/>
          <a:lstStyle/>
          <a:p>
            <a:r>
              <a:rPr lang="en-US" dirty="0"/>
              <a:t>Pathologic changes</a:t>
            </a:r>
            <a:endParaRPr lang="en-MY" dirty="0"/>
          </a:p>
        </p:txBody>
      </p:sp>
      <p:sp>
        <p:nvSpPr>
          <p:cNvPr id="3" name="Content Placeholder 2">
            <a:extLst>
              <a:ext uri="{FF2B5EF4-FFF2-40B4-BE49-F238E27FC236}">
                <a16:creationId xmlns:a16="http://schemas.microsoft.com/office/drawing/2014/main" id="{71E42B58-7DBF-4E81-99A6-AFF4A5AA387D}"/>
              </a:ext>
            </a:extLst>
          </p:cNvPr>
          <p:cNvSpPr>
            <a:spLocks noGrp="1"/>
          </p:cNvSpPr>
          <p:nvPr>
            <p:ph idx="1"/>
          </p:nvPr>
        </p:nvSpPr>
        <p:spPr>
          <a:xfrm>
            <a:off x="82194" y="1238627"/>
            <a:ext cx="4711983" cy="4884772"/>
          </a:xfrm>
        </p:spPr>
        <p:txBody>
          <a:bodyPr>
            <a:normAutofit fontScale="85000" lnSpcReduction="10000"/>
          </a:bodyPr>
          <a:lstStyle/>
          <a:p>
            <a:pPr marL="0" indent="0">
              <a:buNone/>
            </a:pPr>
            <a:endParaRPr lang="en-US" dirty="0"/>
          </a:p>
          <a:p>
            <a:r>
              <a:rPr lang="en-US" dirty="0"/>
              <a:t>INTERSTITIAL PNEUMONIA</a:t>
            </a:r>
          </a:p>
          <a:p>
            <a:r>
              <a:rPr lang="en-US" dirty="0"/>
              <a:t>ACUTE RESPIRATORY DISTRESS SYNDROME</a:t>
            </a:r>
          </a:p>
          <a:p>
            <a:r>
              <a:rPr lang="en-US" dirty="0">
                <a:solidFill>
                  <a:srgbClr val="333333"/>
                </a:solidFill>
                <a:latin typeface="interfaceregular"/>
              </a:rPr>
              <a:t>Viral particles in the </a:t>
            </a:r>
            <a:r>
              <a:rPr lang="en-US" b="0" i="0" dirty="0">
                <a:solidFill>
                  <a:srgbClr val="333333"/>
                </a:solidFill>
                <a:effectLst/>
                <a:latin typeface="interfaceregular"/>
              </a:rPr>
              <a:t>pneumocytes </a:t>
            </a:r>
          </a:p>
          <a:p>
            <a:r>
              <a:rPr lang="en-US" b="0" i="0" dirty="0">
                <a:solidFill>
                  <a:srgbClr val="333333"/>
                </a:solidFill>
                <a:effectLst/>
                <a:latin typeface="interfaceregular"/>
              </a:rPr>
              <a:t>diffuse alveolar damage, with the presence of multinucleated pneumocytes. </a:t>
            </a:r>
          </a:p>
          <a:p>
            <a:r>
              <a:rPr lang="en-US" b="0" i="0" dirty="0" err="1">
                <a:solidFill>
                  <a:srgbClr val="333333"/>
                </a:solidFill>
                <a:effectLst/>
                <a:latin typeface="interfaceregular"/>
              </a:rPr>
              <a:t>Fibrogranulation</a:t>
            </a:r>
            <a:r>
              <a:rPr lang="en-US" b="0" i="0" dirty="0">
                <a:solidFill>
                  <a:srgbClr val="333333"/>
                </a:solidFill>
                <a:effectLst/>
                <a:latin typeface="interfaceregular"/>
              </a:rPr>
              <a:t> tissue proliferation in small airways and airspaces -bronchiolitis obliterans </a:t>
            </a:r>
          </a:p>
          <a:p>
            <a:r>
              <a:rPr lang="en-US" b="0" i="0" dirty="0" err="1">
                <a:solidFill>
                  <a:srgbClr val="333333"/>
                </a:solidFill>
                <a:effectLst/>
                <a:latin typeface="interfaceregular"/>
              </a:rPr>
              <a:t>organising</a:t>
            </a:r>
            <a:r>
              <a:rPr lang="en-US" b="0" i="0" dirty="0">
                <a:solidFill>
                  <a:srgbClr val="333333"/>
                </a:solidFill>
                <a:effectLst/>
                <a:latin typeface="interfaceregular"/>
              </a:rPr>
              <a:t> pneumonia-like lesions).</a:t>
            </a:r>
            <a:endParaRPr lang="en-US" dirty="0"/>
          </a:p>
          <a:p>
            <a:pPr marL="0" indent="0">
              <a:buNone/>
            </a:pPr>
            <a:endParaRPr lang="en-MY" dirty="0"/>
          </a:p>
        </p:txBody>
      </p:sp>
      <p:pic>
        <p:nvPicPr>
          <p:cNvPr id="4" name="Picture 3">
            <a:extLst>
              <a:ext uri="{FF2B5EF4-FFF2-40B4-BE49-F238E27FC236}">
                <a16:creationId xmlns:a16="http://schemas.microsoft.com/office/drawing/2014/main" id="{E2276D53-9D32-4A54-BA78-526D43ABA9B2}"/>
              </a:ext>
            </a:extLst>
          </p:cNvPr>
          <p:cNvPicPr>
            <a:picLocks noChangeAspect="1"/>
          </p:cNvPicPr>
          <p:nvPr/>
        </p:nvPicPr>
        <p:blipFill>
          <a:blip r:embed="rId4"/>
          <a:stretch>
            <a:fillRect/>
          </a:stretch>
        </p:blipFill>
        <p:spPr>
          <a:xfrm>
            <a:off x="5055880" y="3725988"/>
            <a:ext cx="3602665" cy="2494153"/>
          </a:xfrm>
          <a:prstGeom prst="rect">
            <a:avLst/>
          </a:prstGeom>
        </p:spPr>
      </p:pic>
      <p:pic>
        <p:nvPicPr>
          <p:cNvPr id="6" name="Picture 5">
            <a:extLst>
              <a:ext uri="{FF2B5EF4-FFF2-40B4-BE49-F238E27FC236}">
                <a16:creationId xmlns:a16="http://schemas.microsoft.com/office/drawing/2014/main" id="{AF30EF5D-F2FC-4FE9-BFC9-6AF0422E0F2A}"/>
              </a:ext>
            </a:extLst>
          </p:cNvPr>
          <p:cNvPicPr>
            <a:picLocks noChangeAspect="1"/>
          </p:cNvPicPr>
          <p:nvPr/>
        </p:nvPicPr>
        <p:blipFill>
          <a:blip r:embed="rId5"/>
          <a:stretch>
            <a:fillRect/>
          </a:stretch>
        </p:blipFill>
        <p:spPr>
          <a:xfrm>
            <a:off x="5055881" y="734601"/>
            <a:ext cx="3602665" cy="2397410"/>
          </a:xfrm>
          <a:prstGeom prst="rect">
            <a:avLst/>
          </a:prstGeom>
        </p:spPr>
      </p:pic>
    </p:spTree>
    <p:custDataLst>
      <p:tags r:id="rId1"/>
    </p:custDataLst>
    <p:extLst>
      <p:ext uri="{BB962C8B-B14F-4D97-AF65-F5344CB8AC3E}">
        <p14:creationId xmlns:p14="http://schemas.microsoft.com/office/powerpoint/2010/main" val="397642466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5410BE2-F521-41A4-A1C4-D8E5DC5DE32D}"/>
              </a:ext>
            </a:extLst>
          </p:cNvPr>
          <p:cNvPicPr>
            <a:picLocks noGrp="1" noChangeAspect="1"/>
          </p:cNvPicPr>
          <p:nvPr>
            <p:ph idx="1"/>
          </p:nvPr>
        </p:nvPicPr>
        <p:blipFill>
          <a:blip r:embed="rId3"/>
          <a:stretch>
            <a:fillRect/>
          </a:stretch>
        </p:blipFill>
        <p:spPr>
          <a:xfrm>
            <a:off x="955497" y="115581"/>
            <a:ext cx="6945330" cy="5229587"/>
          </a:xfrm>
          <a:prstGeom prst="rect">
            <a:avLst/>
          </a:prstGeom>
        </p:spPr>
      </p:pic>
      <p:sp>
        <p:nvSpPr>
          <p:cNvPr id="2" name="Arrow: Right 1">
            <a:extLst>
              <a:ext uri="{FF2B5EF4-FFF2-40B4-BE49-F238E27FC236}">
                <a16:creationId xmlns:a16="http://schemas.microsoft.com/office/drawing/2014/main" id="{D498DBD0-8271-4871-BCCC-8B3D0800F6BF}"/>
              </a:ext>
            </a:extLst>
          </p:cNvPr>
          <p:cNvSpPr/>
          <p:nvPr/>
        </p:nvSpPr>
        <p:spPr>
          <a:xfrm rot="1375480">
            <a:off x="616176" y="561365"/>
            <a:ext cx="493159" cy="2568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3" name="Picture 2">
            <a:extLst>
              <a:ext uri="{FF2B5EF4-FFF2-40B4-BE49-F238E27FC236}">
                <a16:creationId xmlns:a16="http://schemas.microsoft.com/office/drawing/2014/main" id="{2B13C290-F9B6-45D1-BF4E-55118D7E9992}"/>
              </a:ext>
            </a:extLst>
          </p:cNvPr>
          <p:cNvPicPr>
            <a:picLocks noChangeAspect="1"/>
          </p:cNvPicPr>
          <p:nvPr/>
        </p:nvPicPr>
        <p:blipFill>
          <a:blip r:embed="rId4"/>
          <a:stretch>
            <a:fillRect/>
          </a:stretch>
        </p:blipFill>
        <p:spPr>
          <a:xfrm rot="8365418">
            <a:off x="8005545" y="596269"/>
            <a:ext cx="499915" cy="347502"/>
          </a:xfrm>
          <a:prstGeom prst="rect">
            <a:avLst/>
          </a:prstGeom>
        </p:spPr>
      </p:pic>
      <p:pic>
        <p:nvPicPr>
          <p:cNvPr id="5" name="Picture 4">
            <a:extLst>
              <a:ext uri="{FF2B5EF4-FFF2-40B4-BE49-F238E27FC236}">
                <a16:creationId xmlns:a16="http://schemas.microsoft.com/office/drawing/2014/main" id="{B8435A88-AEC8-43EF-A802-DA71968C56F7}"/>
              </a:ext>
            </a:extLst>
          </p:cNvPr>
          <p:cNvPicPr>
            <a:picLocks noChangeAspect="1"/>
          </p:cNvPicPr>
          <p:nvPr/>
        </p:nvPicPr>
        <p:blipFill>
          <a:blip r:embed="rId4"/>
          <a:stretch>
            <a:fillRect/>
          </a:stretch>
        </p:blipFill>
        <p:spPr>
          <a:xfrm>
            <a:off x="267400" y="3626371"/>
            <a:ext cx="499915" cy="347502"/>
          </a:xfrm>
          <a:prstGeom prst="rect">
            <a:avLst/>
          </a:prstGeom>
        </p:spPr>
      </p:pic>
      <p:pic>
        <p:nvPicPr>
          <p:cNvPr id="7" name="Picture 6">
            <a:extLst>
              <a:ext uri="{FF2B5EF4-FFF2-40B4-BE49-F238E27FC236}">
                <a16:creationId xmlns:a16="http://schemas.microsoft.com/office/drawing/2014/main" id="{1EB8BE21-CA5C-4A02-8DDF-4BFFCB334C9A}"/>
              </a:ext>
            </a:extLst>
          </p:cNvPr>
          <p:cNvPicPr>
            <a:picLocks noChangeAspect="1"/>
          </p:cNvPicPr>
          <p:nvPr/>
        </p:nvPicPr>
        <p:blipFill>
          <a:blip r:embed="rId4"/>
          <a:stretch>
            <a:fillRect/>
          </a:stretch>
        </p:blipFill>
        <p:spPr>
          <a:xfrm rot="8266733">
            <a:off x="8068682" y="3322031"/>
            <a:ext cx="499915" cy="347502"/>
          </a:xfrm>
          <a:prstGeom prst="rect">
            <a:avLst/>
          </a:prstGeom>
        </p:spPr>
      </p:pic>
      <p:sp>
        <p:nvSpPr>
          <p:cNvPr id="9" name="TextBox 8">
            <a:extLst>
              <a:ext uri="{FF2B5EF4-FFF2-40B4-BE49-F238E27FC236}">
                <a16:creationId xmlns:a16="http://schemas.microsoft.com/office/drawing/2014/main" id="{4ADCB3EC-71E0-4D15-912D-25426470FDEA}"/>
              </a:ext>
            </a:extLst>
          </p:cNvPr>
          <p:cNvSpPr txBox="1"/>
          <p:nvPr/>
        </p:nvSpPr>
        <p:spPr>
          <a:xfrm>
            <a:off x="862754" y="5419723"/>
            <a:ext cx="3479290" cy="369332"/>
          </a:xfrm>
          <a:prstGeom prst="rect">
            <a:avLst/>
          </a:prstGeom>
          <a:noFill/>
        </p:spPr>
        <p:txBody>
          <a:bodyPr wrap="square" rtlCol="0">
            <a:spAutoFit/>
          </a:bodyPr>
          <a:lstStyle/>
          <a:p>
            <a:r>
              <a:rPr lang="en-US" dirty="0"/>
              <a:t>A. ACUTE EXUDATIVE PHASE(DAD)</a:t>
            </a:r>
            <a:endParaRPr lang="en-MY" dirty="0"/>
          </a:p>
        </p:txBody>
      </p:sp>
      <p:sp>
        <p:nvSpPr>
          <p:cNvPr id="11" name="TextBox 10">
            <a:extLst>
              <a:ext uri="{FF2B5EF4-FFF2-40B4-BE49-F238E27FC236}">
                <a16:creationId xmlns:a16="http://schemas.microsoft.com/office/drawing/2014/main" id="{764A8E39-B669-4CA7-BA01-8DBA41E2ED6E}"/>
              </a:ext>
            </a:extLst>
          </p:cNvPr>
          <p:cNvSpPr txBox="1"/>
          <p:nvPr/>
        </p:nvSpPr>
        <p:spPr>
          <a:xfrm>
            <a:off x="862754" y="5731150"/>
            <a:ext cx="3349376" cy="369332"/>
          </a:xfrm>
          <a:prstGeom prst="rect">
            <a:avLst/>
          </a:prstGeom>
          <a:noFill/>
        </p:spPr>
        <p:txBody>
          <a:bodyPr wrap="square" rtlCol="0">
            <a:spAutoFit/>
          </a:bodyPr>
          <a:lstStyle/>
          <a:p>
            <a:r>
              <a:rPr lang="en-US" dirty="0"/>
              <a:t>B. PROLIFERATIVE PHASE (DAD)</a:t>
            </a:r>
            <a:endParaRPr lang="en-MY" dirty="0"/>
          </a:p>
        </p:txBody>
      </p:sp>
      <p:sp>
        <p:nvSpPr>
          <p:cNvPr id="12" name="TextBox 11">
            <a:extLst>
              <a:ext uri="{FF2B5EF4-FFF2-40B4-BE49-F238E27FC236}">
                <a16:creationId xmlns:a16="http://schemas.microsoft.com/office/drawing/2014/main" id="{B8C8E779-0FF8-415F-85A1-D3ED9C7D2473}"/>
              </a:ext>
            </a:extLst>
          </p:cNvPr>
          <p:cNvSpPr txBox="1"/>
          <p:nvPr/>
        </p:nvSpPr>
        <p:spPr>
          <a:xfrm>
            <a:off x="862754" y="6056593"/>
            <a:ext cx="3709245" cy="369332"/>
          </a:xfrm>
          <a:prstGeom prst="rect">
            <a:avLst/>
          </a:prstGeom>
          <a:noFill/>
        </p:spPr>
        <p:txBody>
          <a:bodyPr wrap="square" rtlCol="0">
            <a:spAutoFit/>
          </a:bodyPr>
          <a:lstStyle/>
          <a:p>
            <a:r>
              <a:rPr lang="en-US" dirty="0"/>
              <a:t>C. ACUTE FIBRINOUS ORG PNEMONIA</a:t>
            </a:r>
            <a:endParaRPr lang="en-MY" dirty="0"/>
          </a:p>
        </p:txBody>
      </p:sp>
      <p:sp>
        <p:nvSpPr>
          <p:cNvPr id="13" name="TextBox 12">
            <a:extLst>
              <a:ext uri="{FF2B5EF4-FFF2-40B4-BE49-F238E27FC236}">
                <a16:creationId xmlns:a16="http://schemas.microsoft.com/office/drawing/2014/main" id="{D6E36776-CA21-4F1A-8D23-8F9B2B336544}"/>
              </a:ext>
            </a:extLst>
          </p:cNvPr>
          <p:cNvSpPr txBox="1"/>
          <p:nvPr/>
        </p:nvSpPr>
        <p:spPr>
          <a:xfrm>
            <a:off x="862754" y="6336959"/>
            <a:ext cx="3479290" cy="369332"/>
          </a:xfrm>
          <a:prstGeom prst="rect">
            <a:avLst/>
          </a:prstGeom>
          <a:noFill/>
        </p:spPr>
        <p:txBody>
          <a:bodyPr wrap="square" rtlCol="0">
            <a:spAutoFit/>
          </a:bodyPr>
          <a:lstStyle/>
          <a:p>
            <a:r>
              <a:rPr lang="en-US" dirty="0"/>
              <a:t>D. ORGANIZED PNEUMONIA (OP)</a:t>
            </a:r>
            <a:endParaRPr lang="en-MY" dirty="0"/>
          </a:p>
        </p:txBody>
      </p:sp>
    </p:spTree>
    <p:extLst>
      <p:ext uri="{BB962C8B-B14F-4D97-AF65-F5344CB8AC3E}">
        <p14:creationId xmlns:p14="http://schemas.microsoft.com/office/powerpoint/2010/main" val="65092797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B62DB-D1C4-4C3E-AAC9-6DACF01F2D71}"/>
              </a:ext>
            </a:extLst>
          </p:cNvPr>
          <p:cNvSpPr>
            <a:spLocks noGrp="1"/>
          </p:cNvSpPr>
          <p:nvPr>
            <p:ph type="title"/>
          </p:nvPr>
        </p:nvSpPr>
        <p:spPr/>
        <p:txBody>
          <a:bodyPr/>
          <a:lstStyle/>
          <a:p>
            <a:r>
              <a:rPr lang="en-US" dirty="0"/>
              <a:t>Pathologic changes</a:t>
            </a:r>
            <a:endParaRPr lang="en-MY" dirty="0"/>
          </a:p>
        </p:txBody>
      </p:sp>
      <p:sp>
        <p:nvSpPr>
          <p:cNvPr id="3" name="Content Placeholder 2">
            <a:extLst>
              <a:ext uri="{FF2B5EF4-FFF2-40B4-BE49-F238E27FC236}">
                <a16:creationId xmlns:a16="http://schemas.microsoft.com/office/drawing/2014/main" id="{66AD96F9-80C0-45CA-9A41-92B82B734641}"/>
              </a:ext>
            </a:extLst>
          </p:cNvPr>
          <p:cNvSpPr>
            <a:spLocks noGrp="1"/>
          </p:cNvSpPr>
          <p:nvPr>
            <p:ph idx="1"/>
          </p:nvPr>
        </p:nvSpPr>
        <p:spPr>
          <a:xfrm>
            <a:off x="628650" y="1825625"/>
            <a:ext cx="7189984" cy="4351338"/>
          </a:xfrm>
        </p:spPr>
        <p:txBody>
          <a:bodyPr/>
          <a:lstStyle/>
          <a:p>
            <a:r>
              <a:rPr lang="en-US" dirty="0"/>
              <a:t>In other organs</a:t>
            </a:r>
          </a:p>
          <a:p>
            <a:r>
              <a:rPr lang="en-US" dirty="0"/>
              <a:t>Predominantly inflammatory which is immune mediated</a:t>
            </a:r>
            <a:endParaRPr lang="en-MY" dirty="0"/>
          </a:p>
        </p:txBody>
      </p:sp>
    </p:spTree>
    <p:extLst>
      <p:ext uri="{BB962C8B-B14F-4D97-AF65-F5344CB8AC3E}">
        <p14:creationId xmlns:p14="http://schemas.microsoft.com/office/powerpoint/2010/main" val="3668188915"/>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86E860-DB94-409D-AE00-E16E0B9F8AF5}"/>
              </a:ext>
            </a:extLst>
          </p:cNvPr>
          <p:cNvPicPr>
            <a:picLocks noChangeAspect="1"/>
          </p:cNvPicPr>
          <p:nvPr/>
        </p:nvPicPr>
        <p:blipFill>
          <a:blip r:embed="rId2"/>
          <a:stretch>
            <a:fillRect/>
          </a:stretch>
        </p:blipFill>
        <p:spPr>
          <a:xfrm>
            <a:off x="133564" y="102193"/>
            <a:ext cx="6775403" cy="5736931"/>
          </a:xfrm>
          <a:prstGeom prst="rect">
            <a:avLst/>
          </a:prstGeom>
        </p:spPr>
      </p:pic>
      <p:sp>
        <p:nvSpPr>
          <p:cNvPr id="2" name="TextBox 1">
            <a:extLst>
              <a:ext uri="{FF2B5EF4-FFF2-40B4-BE49-F238E27FC236}">
                <a16:creationId xmlns:a16="http://schemas.microsoft.com/office/drawing/2014/main" id="{96BF8233-C4C7-4EEC-BF27-13659CB54F7B}"/>
              </a:ext>
            </a:extLst>
          </p:cNvPr>
          <p:cNvSpPr txBox="1"/>
          <p:nvPr/>
        </p:nvSpPr>
        <p:spPr>
          <a:xfrm>
            <a:off x="0" y="5979560"/>
            <a:ext cx="6616557" cy="461665"/>
          </a:xfrm>
          <a:prstGeom prst="rect">
            <a:avLst/>
          </a:prstGeom>
          <a:noFill/>
        </p:spPr>
        <p:txBody>
          <a:bodyPr wrap="square" rtlCol="0">
            <a:spAutoFit/>
          </a:bodyPr>
          <a:lstStyle/>
          <a:p>
            <a:r>
              <a:rPr lang="en-US" sz="2400" dirty="0">
                <a:solidFill>
                  <a:srgbClr val="FF0000"/>
                </a:solidFill>
              </a:rPr>
              <a:t>THAT’S ALL FOR NOW.. THANK YOU</a:t>
            </a:r>
            <a:r>
              <a:rPr lang="en-US" sz="2000" dirty="0">
                <a:solidFill>
                  <a:srgbClr val="FF0000"/>
                </a:solidFill>
              </a:rPr>
              <a:t> </a:t>
            </a:r>
            <a:r>
              <a:rPr lang="en-US" sz="2400" dirty="0">
                <a:solidFill>
                  <a:srgbClr val="FF0000"/>
                </a:solidFill>
              </a:rPr>
              <a:t>FOR LISTENING</a:t>
            </a:r>
            <a:endParaRPr lang="en-MY" sz="2400" dirty="0">
              <a:solidFill>
                <a:srgbClr val="FF0000"/>
              </a:solidFill>
            </a:endParaRPr>
          </a:p>
        </p:txBody>
      </p:sp>
    </p:spTree>
    <p:extLst>
      <p:ext uri="{BB962C8B-B14F-4D97-AF65-F5344CB8AC3E}">
        <p14:creationId xmlns:p14="http://schemas.microsoft.com/office/powerpoint/2010/main" val="106802219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CBC2-1875-48DB-80F5-F36131E35F49}"/>
              </a:ext>
            </a:extLst>
          </p:cNvPr>
          <p:cNvSpPr>
            <a:spLocks noGrp="1"/>
          </p:cNvSpPr>
          <p:nvPr>
            <p:ph type="title"/>
          </p:nvPr>
        </p:nvSpPr>
        <p:spPr/>
        <p:txBody>
          <a:bodyPr/>
          <a:lstStyle/>
          <a:p>
            <a:r>
              <a:rPr lang="en-US" dirty="0" err="1"/>
              <a:t>Referrences</a:t>
            </a:r>
            <a:endParaRPr lang="en-MY" dirty="0"/>
          </a:p>
        </p:txBody>
      </p:sp>
      <p:sp>
        <p:nvSpPr>
          <p:cNvPr id="3" name="Content Placeholder 2">
            <a:extLst>
              <a:ext uri="{FF2B5EF4-FFF2-40B4-BE49-F238E27FC236}">
                <a16:creationId xmlns:a16="http://schemas.microsoft.com/office/drawing/2014/main" id="{0591ABBD-C5AD-4374-AEBD-B4B2296CE4AB}"/>
              </a:ext>
            </a:extLst>
          </p:cNvPr>
          <p:cNvSpPr>
            <a:spLocks noGrp="1"/>
          </p:cNvSpPr>
          <p:nvPr>
            <p:ph idx="1"/>
          </p:nvPr>
        </p:nvSpPr>
        <p:spPr/>
        <p:txBody>
          <a:bodyPr>
            <a:normAutofit/>
          </a:bodyPr>
          <a:lstStyle/>
          <a:p>
            <a:r>
              <a:rPr lang="en-MY" sz="2000" dirty="0">
                <a:hlinkClick r:id="rId2"/>
              </a:rPr>
              <a:t>https://www.ncbi.nlm.nih.gov/pmc/articles/PMC7169933/</a:t>
            </a:r>
            <a:endParaRPr lang="en-MY" sz="2000" dirty="0"/>
          </a:p>
          <a:p>
            <a:r>
              <a:rPr lang="en-MY" sz="2000" dirty="0">
                <a:hlinkClick r:id="rId3"/>
              </a:rPr>
              <a:t>https://www.ncbi.nlm.nih.gov/pmc/articles/PMC7320676/</a:t>
            </a:r>
            <a:endParaRPr lang="en-MY" sz="2000" dirty="0"/>
          </a:p>
          <a:p>
            <a:r>
              <a:rPr lang="en-MY" sz="2000" dirty="0">
                <a:hlinkClick r:id="rId4"/>
              </a:rPr>
              <a:t>https://www.nature.com/articles/s41401-020-00554-8#Sec4</a:t>
            </a:r>
            <a:endParaRPr lang="en-MY" sz="2000" dirty="0"/>
          </a:p>
          <a:p>
            <a:r>
              <a:rPr lang="en-MY" sz="2000" dirty="0">
                <a:hlinkClick r:id="rId5"/>
              </a:rPr>
              <a:t>https://www.nature.com/articles/s41401-020-00554-8</a:t>
            </a:r>
            <a:endParaRPr lang="en-MY" sz="2000" dirty="0"/>
          </a:p>
          <a:p>
            <a:r>
              <a:rPr lang="en-MY" sz="2000" dirty="0">
                <a:hlinkClick r:id="rId6"/>
              </a:rPr>
              <a:t>https://www.medrxiv.org/content/10.1101/2020.07.02.20145003v1</a:t>
            </a:r>
            <a:endParaRPr lang="en-MY" sz="2000" dirty="0"/>
          </a:p>
          <a:p>
            <a:r>
              <a:rPr lang="en-MY" sz="2000" dirty="0">
                <a:hlinkClick r:id="rId7"/>
              </a:rPr>
              <a:t>https://journal.chestnet.org/article/S0012-3692(20)34868-6/fulltext</a:t>
            </a:r>
            <a:endParaRPr lang="en-MY" sz="2000" dirty="0"/>
          </a:p>
          <a:p>
            <a:endParaRPr lang="en-MY" sz="2000" dirty="0"/>
          </a:p>
          <a:p>
            <a:endParaRPr lang="en-MY" sz="2000" dirty="0"/>
          </a:p>
        </p:txBody>
      </p:sp>
    </p:spTree>
    <p:extLst>
      <p:ext uri="{BB962C8B-B14F-4D97-AF65-F5344CB8AC3E}">
        <p14:creationId xmlns:p14="http://schemas.microsoft.com/office/powerpoint/2010/main" val="143810663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37FA0-79F8-4F6B-A7EC-41B4636F00DF}"/>
              </a:ext>
            </a:extLst>
          </p:cNvPr>
          <p:cNvSpPr>
            <a:spLocks noGrp="1"/>
          </p:cNvSpPr>
          <p:nvPr>
            <p:ph type="title"/>
          </p:nvPr>
        </p:nvSpPr>
        <p:spPr/>
        <p:txBody>
          <a:bodyPr/>
          <a:lstStyle/>
          <a:p>
            <a:r>
              <a:rPr lang="en-US" dirty="0"/>
              <a:t>That’s about it</a:t>
            </a:r>
            <a:endParaRPr lang="en-MY" dirty="0"/>
          </a:p>
        </p:txBody>
      </p:sp>
      <p:sp>
        <p:nvSpPr>
          <p:cNvPr id="3" name="Content Placeholder 2">
            <a:extLst>
              <a:ext uri="{FF2B5EF4-FFF2-40B4-BE49-F238E27FC236}">
                <a16:creationId xmlns:a16="http://schemas.microsoft.com/office/drawing/2014/main" id="{B836CABC-F3B2-4E8E-B51D-A432F95BEC26}"/>
              </a:ext>
            </a:extLst>
          </p:cNvPr>
          <p:cNvSpPr>
            <a:spLocks noGrp="1"/>
          </p:cNvSpPr>
          <p:nvPr>
            <p:ph idx="1"/>
          </p:nvPr>
        </p:nvSpPr>
        <p:spPr/>
        <p:txBody>
          <a:bodyPr/>
          <a:lstStyle/>
          <a:p>
            <a:r>
              <a:rPr lang="en-US" dirty="0"/>
              <a:t>Thank you for listening.</a:t>
            </a:r>
          </a:p>
          <a:p>
            <a:r>
              <a:rPr lang="en-US" dirty="0"/>
              <a:t>Be safe</a:t>
            </a:r>
            <a:endParaRPr lang="en-MY" dirty="0"/>
          </a:p>
        </p:txBody>
      </p:sp>
    </p:spTree>
    <p:extLst>
      <p:ext uri="{BB962C8B-B14F-4D97-AF65-F5344CB8AC3E}">
        <p14:creationId xmlns:p14="http://schemas.microsoft.com/office/powerpoint/2010/main" val="2926248859"/>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TIMING" val="|97.7|3.1"/>
</p:tagLst>
</file>

<file path=ppt/tags/tag2.xml><?xml version="1.0" encoding="utf-8"?>
<p:tagLst xmlns:a="http://schemas.openxmlformats.org/drawingml/2006/main" xmlns:r="http://schemas.openxmlformats.org/officeDocument/2006/relationships" xmlns:p="http://schemas.openxmlformats.org/presentationml/2006/main">
  <p:tag name="TIMING" val="|22.2|80.3|71.9"/>
</p:tagLst>
</file>

<file path=ppt/tags/tag3.xml><?xml version="1.0" encoding="utf-8"?>
<p:tagLst xmlns:a="http://schemas.openxmlformats.org/drawingml/2006/main" xmlns:r="http://schemas.openxmlformats.org/officeDocument/2006/relationships" xmlns:p="http://schemas.openxmlformats.org/presentationml/2006/main">
  <p:tag name="TIMING" val="|4|16.4|33.1"/>
</p:tagLst>
</file>

<file path=ppt/tags/tag4.xml><?xml version="1.0" encoding="utf-8"?>
<p:tagLst xmlns:a="http://schemas.openxmlformats.org/drawingml/2006/main" xmlns:r="http://schemas.openxmlformats.org/officeDocument/2006/relationships" xmlns:p="http://schemas.openxmlformats.org/presentationml/2006/main">
  <p:tag name="TIMING" val="|11.4|19|50.4|7.3|53.3"/>
</p:tagLst>
</file>

<file path=ppt/tags/tag5.xml><?xml version="1.0" encoding="utf-8"?>
<p:tagLst xmlns:a="http://schemas.openxmlformats.org/drawingml/2006/main" xmlns:r="http://schemas.openxmlformats.org/officeDocument/2006/relationships" xmlns:p="http://schemas.openxmlformats.org/presentationml/2006/main">
  <p:tag name="TIMING" val="|4.5|24.8|37.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1205</TotalTime>
  <Words>1089</Words>
  <Application>Microsoft Office PowerPoint</Application>
  <PresentationFormat>On-screen Show (4:3)</PresentationFormat>
  <Paragraphs>84</Paragraphs>
  <Slides>12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interfaceregular</vt:lpstr>
      <vt:lpstr>Times New Roman</vt:lpstr>
      <vt:lpstr>Office Theme</vt:lpstr>
      <vt:lpstr> HOW COVID19 PRODUCE DISEASE</vt:lpstr>
      <vt:lpstr>Objective</vt:lpstr>
      <vt:lpstr>Introduction</vt:lpstr>
      <vt:lpstr>Stages of the disease</vt:lpstr>
      <vt:lpstr>PowerPoint Presentation</vt:lpstr>
      <vt:lpstr>PowerPoint Presentation</vt:lpstr>
      <vt:lpstr>Pathologic changes</vt:lpstr>
      <vt:lpstr>PowerPoint Presentation</vt:lpstr>
      <vt:lpstr>Pathologic changes</vt:lpstr>
      <vt:lpstr>PowerPoint Presentation</vt:lpstr>
      <vt:lpstr>Referrences</vt:lpstr>
      <vt:lpstr>That’s about 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PATHOPHYSIOLOGY OF SARS COV2</dc:title>
  <dc:creator>fidel fernandez</dc:creator>
  <cp:lastModifiedBy>fidel fernandez</cp:lastModifiedBy>
  <cp:revision>66</cp:revision>
  <dcterms:created xsi:type="dcterms:W3CDTF">2021-01-28T15:36:22Z</dcterms:created>
  <dcterms:modified xsi:type="dcterms:W3CDTF">2021-02-15T10:18:31Z</dcterms:modified>
</cp:coreProperties>
</file>