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omments/comment1.xml" ContentType="application/vnd.openxmlformats-officedocument.presentationml.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omments/comment2.xml" ContentType="application/vnd.openxmlformats-officedocument.presentationml.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7" r:id="rId3"/>
    <p:sldId id="266" r:id="rId4"/>
    <p:sldId id="261" r:id="rId5"/>
    <p:sldId id="259" r:id="rId6"/>
    <p:sldId id="260" r:id="rId7"/>
    <p:sldId id="265" r:id="rId8"/>
    <p:sldId id="263" r:id="rId9"/>
    <p:sldId id="262" r:id="rId10"/>
    <p:sldId id="264" r:id="rId11"/>
    <p:sldId id="267" r:id="rId12"/>
    <p:sldId id="269"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naJK" initials="K" lastIdx="8" clrIdx="0">
    <p:extLst>
      <p:ext uri="{19B8F6BF-5375-455C-9EA6-DF929625EA0E}">
        <p15:presenceInfo xmlns:p15="http://schemas.microsoft.com/office/powerpoint/2012/main" userId="KanaJK" providerId="None"/>
      </p:ext>
    </p:extLst>
  </p:cmAuthor>
  <p:cmAuthor id="2" name="Shuwaathi Thamil Manni" initials="STM" lastIdx="2" clrIdx="1">
    <p:extLst>
      <p:ext uri="{19B8F6BF-5375-455C-9EA6-DF929625EA0E}">
        <p15:presenceInfo xmlns:p15="http://schemas.microsoft.com/office/powerpoint/2012/main" userId="fa750a247ed9e19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3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a:solidFill>
                  <a:schemeClr val="tx1"/>
                </a:solidFill>
              </a:rPr>
              <a:t>Age</a:t>
            </a:r>
          </a:p>
        </c:rich>
      </c:tx>
      <c:layout>
        <c:manualLayout>
          <c:xMode val="edge"/>
          <c:yMode val="edge"/>
          <c:x val="0.35346183500385508"/>
          <c:y val="3.9447731755424065E-3"/>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3610688750113132"/>
          <c:y val="0.18340643274853802"/>
          <c:w val="0.50479817178025166"/>
          <c:h val="0.64206785007137268"/>
        </c:manualLayout>
      </c:layout>
      <c:pieChart>
        <c:varyColors val="1"/>
        <c:ser>
          <c:idx val="0"/>
          <c:order val="0"/>
          <c:tx>
            <c:strRef>
              <c:f>Sheet1!$B$1</c:f>
              <c:strCache>
                <c:ptCount val="1"/>
                <c:pt idx="0">
                  <c:v>Age</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4F9F-4279-BFD7-216435524D87}"/>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4F9F-4279-BFD7-216435524D87}"/>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4F9F-4279-BFD7-216435524D87}"/>
              </c:ext>
            </c:extLst>
          </c:dPt>
          <c:dLbls>
            <c:dLbl>
              <c:idx val="0"/>
              <c:tx>
                <c:rich>
                  <a:bodyPr/>
                  <a:lstStyle/>
                  <a:p>
                    <a:fld id="{E45A14D5-1BDC-40FB-BCBB-6EAA46719C6D}" type="PERCENTAGE">
                      <a:rPr lang="en-US">
                        <a:solidFill>
                          <a:schemeClr val="tx1"/>
                        </a:solidFill>
                      </a:rPr>
                      <a:pPr/>
                      <a:t>[PERCENTAGE]</a:t>
                    </a:fld>
                    <a:endParaRPr lang="en-MY"/>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F9F-4279-BFD7-216435524D87}"/>
                </c:ext>
              </c:extLst>
            </c:dLbl>
            <c:dLbl>
              <c:idx val="1"/>
              <c:tx>
                <c:rich>
                  <a:bodyPr/>
                  <a:lstStyle/>
                  <a:p>
                    <a:fld id="{8BB4D91C-3E9D-4397-A24F-3B3E9E168BBF}" type="PERCENTAGE">
                      <a:rPr lang="en-US">
                        <a:solidFill>
                          <a:schemeClr val="tx1"/>
                        </a:solidFill>
                      </a:rPr>
                      <a:pPr/>
                      <a:t>[PERCENTAGE]</a:t>
                    </a:fld>
                    <a:endParaRPr lang="en-MY"/>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F9F-4279-BFD7-216435524D87}"/>
                </c:ext>
              </c:extLst>
            </c:dLbl>
            <c:dLbl>
              <c:idx val="2"/>
              <c:tx>
                <c:rich>
                  <a:bodyPr/>
                  <a:lstStyle/>
                  <a:p>
                    <a:fld id="{29F5E162-E8CC-48B1-9E3D-F2085536C7AD}" type="PERCENTAGE">
                      <a:rPr lang="en-US">
                        <a:solidFill>
                          <a:schemeClr val="tx1"/>
                        </a:solidFill>
                      </a:rPr>
                      <a:pPr/>
                      <a:t>[PERCENTAGE]</a:t>
                    </a:fld>
                    <a:endParaRPr lang="en-MY"/>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F9F-4279-BFD7-216435524D87}"/>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7 to 8</c:v>
                </c:pt>
                <c:pt idx="1">
                  <c:v>9 to 10</c:v>
                </c:pt>
                <c:pt idx="2">
                  <c:v>11 to 12</c:v>
                </c:pt>
              </c:strCache>
            </c:strRef>
          </c:cat>
          <c:val>
            <c:numRef>
              <c:f>Sheet1!$B$2:$B$4</c:f>
              <c:numCache>
                <c:formatCode>0.00%</c:formatCode>
                <c:ptCount val="3"/>
                <c:pt idx="0">
                  <c:v>0.13800000000000001</c:v>
                </c:pt>
                <c:pt idx="1">
                  <c:v>0.65800000000000003</c:v>
                </c:pt>
                <c:pt idx="2">
                  <c:v>0.20399999999999999</c:v>
                </c:pt>
              </c:numCache>
            </c:numRef>
          </c:val>
          <c:extLst>
            <c:ext xmlns:c16="http://schemas.microsoft.com/office/drawing/2014/chart" uri="{C3380CC4-5D6E-409C-BE32-E72D297353CC}">
              <c16:uniqueId val="{00000006-4F9F-4279-BFD7-216435524D87}"/>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13360613602056221"/>
          <c:y val="0.82860647444195101"/>
          <c:w val="0.75869446371017091"/>
          <c:h val="0.1211422692766419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b="1">
                <a:solidFill>
                  <a:schemeClr val="tx1"/>
                </a:solidFill>
              </a:rPr>
              <a:t>Gender</a:t>
            </a:r>
          </a:p>
        </c:rich>
      </c:tx>
      <c:layout>
        <c:manualLayout>
          <c:xMode val="edge"/>
          <c:yMode val="edge"/>
          <c:x val="0.4251724953299757"/>
          <c:y val="7.889546351084813E-3"/>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9375777294341876"/>
          <c:y val="0.14715883918765471"/>
          <c:w val="0.50713637673903478"/>
          <c:h val="0.62223115727555334"/>
        </c:manualLayout>
      </c:layout>
      <c:pieChart>
        <c:varyColors val="1"/>
        <c:ser>
          <c:idx val="0"/>
          <c:order val="0"/>
          <c:tx>
            <c:strRef>
              <c:f>Sheet1!$B$1</c:f>
              <c:strCache>
                <c:ptCount val="1"/>
                <c:pt idx="0">
                  <c:v>Gender</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A378-4A70-B9D9-68591E12081B}"/>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A378-4A70-B9D9-68591E12081B}"/>
              </c:ext>
            </c:extLst>
          </c:dPt>
          <c:dLbls>
            <c:dLbl>
              <c:idx val="0"/>
              <c:tx>
                <c:rich>
                  <a:bodyPr/>
                  <a:lstStyle/>
                  <a:p>
                    <a:fld id="{F4350525-6F08-4E23-8B44-5781605AA4C4}" type="PERCENTAGE">
                      <a:rPr lang="en-US">
                        <a:solidFill>
                          <a:schemeClr val="tx1"/>
                        </a:solidFill>
                      </a:rPr>
                      <a:pPr/>
                      <a:t>[PERCENTAGE]</a:t>
                    </a:fld>
                    <a:endParaRPr lang="en-MY"/>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378-4A70-B9D9-68591E12081B}"/>
                </c:ext>
              </c:extLst>
            </c:dLbl>
            <c:dLbl>
              <c:idx val="1"/>
              <c:tx>
                <c:rich>
                  <a:bodyPr/>
                  <a:lstStyle/>
                  <a:p>
                    <a:fld id="{3C59C53E-8D24-4D82-9470-EADE54617431}" type="PERCENTAGE">
                      <a:rPr lang="en-US">
                        <a:solidFill>
                          <a:schemeClr val="tx1"/>
                        </a:solidFill>
                      </a:rPr>
                      <a:pPr/>
                      <a:t>[PERCENTAGE]</a:t>
                    </a:fld>
                    <a:endParaRPr lang="en-MY"/>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378-4A70-B9D9-68591E12081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Female</c:v>
                </c:pt>
                <c:pt idx="1">
                  <c:v>Male</c:v>
                </c:pt>
              </c:strCache>
            </c:strRef>
          </c:cat>
          <c:val>
            <c:numRef>
              <c:f>Sheet1!$B$2:$B$3</c:f>
              <c:numCache>
                <c:formatCode>0%</c:formatCode>
                <c:ptCount val="2"/>
                <c:pt idx="0">
                  <c:v>0.57999999999999996</c:v>
                </c:pt>
                <c:pt idx="1">
                  <c:v>0.42</c:v>
                </c:pt>
              </c:numCache>
            </c:numRef>
          </c:val>
          <c:extLst>
            <c:ext xmlns:c16="http://schemas.microsoft.com/office/drawing/2014/chart" uri="{C3380CC4-5D6E-409C-BE32-E72D297353CC}">
              <c16:uniqueId val="{00000004-A378-4A70-B9D9-68591E12081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28815935717532509"/>
          <c:y val="0.77278206560813567"/>
          <c:w val="0.56429742371589031"/>
          <c:h val="0.17980683107680848"/>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a:solidFill>
                  <a:schemeClr val="tx1"/>
                </a:solidFill>
              </a:rPr>
              <a:t>Ethnicity</a:t>
            </a:r>
          </a:p>
        </c:rich>
      </c:tx>
      <c:layout>
        <c:manualLayout>
          <c:xMode val="edge"/>
          <c:yMode val="edge"/>
          <c:x val="0.38025769506084472"/>
          <c:y val="0"/>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7187427658499208"/>
          <c:y val="0.14517967964284836"/>
          <c:w val="0.48148057579759046"/>
          <c:h val="0.72447077292908468"/>
        </c:manualLayout>
      </c:layout>
      <c:pieChart>
        <c:varyColors val="1"/>
        <c:ser>
          <c:idx val="0"/>
          <c:order val="0"/>
          <c:tx>
            <c:strRef>
              <c:f>Sheet1!$B$1</c:f>
              <c:strCache>
                <c:ptCount val="1"/>
                <c:pt idx="0">
                  <c:v>Ethnicity</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DE24-4283-8BD4-4ABDAD330DD5}"/>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DE24-4283-8BD4-4ABDAD330DD5}"/>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DE24-4283-8BD4-4ABDAD330DD5}"/>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DE24-4283-8BD4-4ABDAD330DD5}"/>
              </c:ext>
            </c:extLst>
          </c:dPt>
          <c:dLbls>
            <c:dLbl>
              <c:idx val="0"/>
              <c:tx>
                <c:rich>
                  <a:bodyPr/>
                  <a:lstStyle/>
                  <a:p>
                    <a:fld id="{1F311363-5E98-4A1B-8CC2-0A94805FE2B3}" type="PERCENTAGE">
                      <a:rPr lang="en-US">
                        <a:solidFill>
                          <a:schemeClr val="tx1"/>
                        </a:solidFill>
                      </a:rPr>
                      <a:pPr/>
                      <a:t>[PERCENTAGE]</a:t>
                    </a:fld>
                    <a:endParaRPr lang="en-MY"/>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E24-4283-8BD4-4ABDAD330DD5}"/>
                </c:ext>
              </c:extLst>
            </c:dLbl>
            <c:dLbl>
              <c:idx val="1"/>
              <c:tx>
                <c:rich>
                  <a:bodyPr/>
                  <a:lstStyle/>
                  <a:p>
                    <a:fld id="{430325D7-30AF-42BE-9A3F-21760F4254D8}" type="PERCENTAGE">
                      <a:rPr lang="en-US">
                        <a:solidFill>
                          <a:schemeClr val="tx1"/>
                        </a:solidFill>
                      </a:rPr>
                      <a:pPr/>
                      <a:t>[PERCENTAGE]</a:t>
                    </a:fld>
                    <a:endParaRPr lang="en-MY"/>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E24-4283-8BD4-4ABDAD330DD5}"/>
                </c:ext>
              </c:extLst>
            </c:dLbl>
            <c:dLbl>
              <c:idx val="2"/>
              <c:tx>
                <c:rich>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fld id="{AB734048-003A-46B9-AB7E-6C9B99E22746}" type="PERCENTAGE">
                      <a:rPr lang="en-US" sz="2000">
                        <a:solidFill>
                          <a:schemeClr val="tx1"/>
                        </a:solidFill>
                      </a:rPr>
                      <a:pPr>
                        <a:defRPr sz="2000">
                          <a:solidFill>
                            <a:schemeClr val="tx1"/>
                          </a:solidFill>
                        </a:defRPr>
                      </a:pPr>
                      <a:t>[PERCENTAGE]</a:t>
                    </a:fld>
                    <a:endParaRPr lang="en-MY"/>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E24-4283-8BD4-4ABDAD330DD5}"/>
                </c:ext>
              </c:extLst>
            </c:dLbl>
            <c:dLbl>
              <c:idx val="3"/>
              <c:tx>
                <c:rich>
                  <a:bodyPr/>
                  <a:lstStyle/>
                  <a:p>
                    <a:fld id="{4F8F1B5F-69D7-472D-BF0C-459D54EBC0A2}" type="PERCENTAGE">
                      <a:rPr lang="en-US">
                        <a:solidFill>
                          <a:schemeClr val="tx1"/>
                        </a:solidFill>
                      </a:rPr>
                      <a:pPr/>
                      <a:t>[PERCENTAGE]</a:t>
                    </a:fld>
                    <a:endParaRPr lang="en-MY"/>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E24-4283-8BD4-4ABDAD330DD5}"/>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Malay</c:v>
                </c:pt>
                <c:pt idx="1">
                  <c:v>Chinese</c:v>
                </c:pt>
                <c:pt idx="2">
                  <c:v>Indian</c:v>
                </c:pt>
                <c:pt idx="3">
                  <c:v>Others</c:v>
                </c:pt>
              </c:strCache>
            </c:strRef>
          </c:cat>
          <c:val>
            <c:numRef>
              <c:f>Sheet1!$B$2:$B$5</c:f>
              <c:numCache>
                <c:formatCode>0.00%</c:formatCode>
                <c:ptCount val="4"/>
                <c:pt idx="0">
                  <c:v>0.52600000000000002</c:v>
                </c:pt>
                <c:pt idx="1">
                  <c:v>4.2000000000000003E-2</c:v>
                </c:pt>
                <c:pt idx="2">
                  <c:v>0.42599999999999999</c:v>
                </c:pt>
                <c:pt idx="3">
                  <c:v>6.0000000000000001E-3</c:v>
                </c:pt>
              </c:numCache>
            </c:numRef>
          </c:val>
          <c:extLst>
            <c:ext xmlns:c16="http://schemas.microsoft.com/office/drawing/2014/chart" uri="{C3380CC4-5D6E-409C-BE32-E72D297353CC}">
              <c16:uniqueId val="{00000008-DE24-4283-8BD4-4ABDAD330DD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18329794322343432"/>
          <c:y val="0.86533231733130134"/>
          <c:w val="0.70258242426305717"/>
          <c:h val="7.7320128798333193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40912073490811"/>
          <c:y val="0.1042037926404497"/>
          <c:w val="0.80390654859792143"/>
          <c:h val="0.69371975414592379"/>
        </c:manualLayout>
      </c:layout>
      <c:barChart>
        <c:barDir val="col"/>
        <c:grouping val="clustered"/>
        <c:varyColors val="0"/>
        <c:ser>
          <c:idx val="0"/>
          <c:order val="0"/>
          <c:tx>
            <c:strRef>
              <c:f>Sheet1!$B$1</c:f>
              <c:strCache>
                <c:ptCount val="1"/>
                <c:pt idx="0">
                  <c:v>Boys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Sheet1!$A$2:$A$5</c:f>
              <c:strCache>
                <c:ptCount val="3"/>
                <c:pt idx="0">
                  <c:v>Underestimation</c:v>
                </c:pt>
                <c:pt idx="1">
                  <c:v>Accurate estimation</c:v>
                </c:pt>
                <c:pt idx="2">
                  <c:v>Overestimation</c:v>
                </c:pt>
              </c:strCache>
            </c:strRef>
          </c:cat>
          <c:val>
            <c:numRef>
              <c:f>Sheet1!$B$2:$B$5</c:f>
              <c:numCache>
                <c:formatCode>General</c:formatCode>
                <c:ptCount val="4"/>
                <c:pt idx="0">
                  <c:v>15.6</c:v>
                </c:pt>
                <c:pt idx="1">
                  <c:v>73.8</c:v>
                </c:pt>
                <c:pt idx="2">
                  <c:v>10.6</c:v>
                </c:pt>
              </c:numCache>
            </c:numRef>
          </c:val>
          <c:extLst>
            <c:ext xmlns:c16="http://schemas.microsoft.com/office/drawing/2014/chart" uri="{C3380CC4-5D6E-409C-BE32-E72D297353CC}">
              <c16:uniqueId val="{00000000-98C2-4AF8-81E4-79DA6BD703E7}"/>
            </c:ext>
          </c:extLst>
        </c:ser>
        <c:ser>
          <c:idx val="1"/>
          <c:order val="1"/>
          <c:tx>
            <c:strRef>
              <c:f>Sheet1!$C$1</c:f>
              <c:strCache>
                <c:ptCount val="1"/>
                <c:pt idx="0">
                  <c:v>Girls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Sheet1!$A$2:$A$5</c:f>
              <c:strCache>
                <c:ptCount val="3"/>
                <c:pt idx="0">
                  <c:v>Underestimation</c:v>
                </c:pt>
                <c:pt idx="1">
                  <c:v>Accurate estimation</c:v>
                </c:pt>
                <c:pt idx="2">
                  <c:v>Overestimation</c:v>
                </c:pt>
              </c:strCache>
            </c:strRef>
          </c:cat>
          <c:val>
            <c:numRef>
              <c:f>Sheet1!$C$2:$C$5</c:f>
              <c:numCache>
                <c:formatCode>General</c:formatCode>
                <c:ptCount val="4"/>
                <c:pt idx="0">
                  <c:v>13.5</c:v>
                </c:pt>
                <c:pt idx="1">
                  <c:v>83.9</c:v>
                </c:pt>
                <c:pt idx="2">
                  <c:v>2.6</c:v>
                </c:pt>
              </c:numCache>
            </c:numRef>
          </c:val>
          <c:extLst>
            <c:ext xmlns:c16="http://schemas.microsoft.com/office/drawing/2014/chart" uri="{C3380CC4-5D6E-409C-BE32-E72D297353CC}">
              <c16:uniqueId val="{00000001-98C2-4AF8-81E4-79DA6BD703E7}"/>
            </c:ext>
          </c:extLst>
        </c:ser>
        <c:dLbls>
          <c:dLblPos val="outEnd"/>
          <c:showLegendKey val="0"/>
          <c:showVal val="1"/>
          <c:showCatName val="0"/>
          <c:showSerName val="0"/>
          <c:showPercent val="0"/>
          <c:showBubbleSize val="0"/>
        </c:dLbls>
        <c:gapWidth val="100"/>
        <c:overlap val="-24"/>
        <c:axId val="-1831407168"/>
        <c:axId val="-1831410432"/>
      </c:barChart>
      <c:catAx>
        <c:axId val="-183140716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crossAx val="-1831410432"/>
        <c:crossesAt val="0"/>
        <c:auto val="1"/>
        <c:lblAlgn val="ctr"/>
        <c:lblOffset val="100"/>
        <c:noMultiLvlLbl val="0"/>
      </c:catAx>
      <c:valAx>
        <c:axId val="-1831410432"/>
        <c:scaling>
          <c:orientation val="minMax"/>
          <c:max val="100"/>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MY" sz="1400"/>
                  <a:t>Percentage (%)</a:t>
                </a:r>
              </a:p>
            </c:rich>
          </c:tx>
          <c:layout>
            <c:manualLayout>
              <c:xMode val="edge"/>
              <c:yMode val="edge"/>
              <c:x val="2.8928336620644313E-2"/>
              <c:y val="0.3031861823723647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1831407168"/>
        <c:crosses val="autoZero"/>
        <c:crossBetween val="between"/>
        <c:majorUnit val="10"/>
        <c:min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1-02-17T16:34:58.747" idx="1">
    <p:pos x="10" y="10"/>
    <p:text>add the questions for CBIS here</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2-17T17:08:09.850" idx="2">
    <p:pos x="10" y="10"/>
    <p:text>create a new table for assoc btwn BE, Zscore/BI/Diet</p:text>
    <p:extLst>
      <p:ext uri="{C676402C-5697-4E1C-873F-D02D1690AC5C}">
        <p15:threadingInfo xmlns:p15="http://schemas.microsoft.com/office/powerpoint/2012/main" timeZoneBias="-480"/>
      </p:ext>
    </p:extLst>
  </p:cm>
  <p:cm authorId="1" dt="2021-02-17T17:13:50.578" idx="3">
    <p:pos x="10" y="146"/>
    <p:text>table title</p:text>
    <p:extLst>
      <p:ext uri="{C676402C-5697-4E1C-873F-D02D1690AC5C}">
        <p15:threadingInfo xmlns:p15="http://schemas.microsoft.com/office/powerpoint/2012/main" timeZoneBias="-480">
          <p15:parentCm authorId="1" idx="2"/>
        </p15:threadingInfo>
      </p:ext>
    </p:extLst>
  </p:cm>
</p:cmLst>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C82F81-DA50-4845-89D4-D920FA12C9A9}" type="doc">
      <dgm:prSet loTypeId="urn:microsoft.com/office/officeart/2005/8/layout/hList1" loCatId="list" qsTypeId="urn:microsoft.com/office/officeart/2005/8/quickstyle/simple1" qsCatId="simple" csTypeId="urn:microsoft.com/office/officeart/2005/8/colors/accent2_4" csCatId="accent2" phldr="1"/>
      <dgm:spPr/>
      <dgm:t>
        <a:bodyPr/>
        <a:lstStyle/>
        <a:p>
          <a:endParaRPr lang="en-MY"/>
        </a:p>
      </dgm:t>
    </dgm:pt>
    <dgm:pt modelId="{AC7A0D94-F8D6-4234-8C88-4AC4C5830256}">
      <dgm:prSet phldrT="[Text]" custT="1"/>
      <dgm:spPr/>
      <dgm:t>
        <a:bodyPr/>
        <a:lstStyle/>
        <a:p>
          <a:r>
            <a:rPr lang="en-MY" sz="2400" b="1" dirty="0"/>
            <a:t>PERCEPTION OF BODY WEIGHT</a:t>
          </a:r>
        </a:p>
      </dgm:t>
    </dgm:pt>
    <dgm:pt modelId="{48EDCE19-3BD9-4997-8C3F-39994AB020C1}" type="parTrans" cxnId="{0BF0E594-4BFE-469D-8972-DC8765C59522}">
      <dgm:prSet/>
      <dgm:spPr/>
      <dgm:t>
        <a:bodyPr/>
        <a:lstStyle/>
        <a:p>
          <a:endParaRPr lang="en-MY"/>
        </a:p>
      </dgm:t>
    </dgm:pt>
    <dgm:pt modelId="{72CD1D42-2F79-4141-994B-9F10AB111AA7}" type="sibTrans" cxnId="{0BF0E594-4BFE-469D-8972-DC8765C59522}">
      <dgm:prSet/>
      <dgm:spPr/>
      <dgm:t>
        <a:bodyPr/>
        <a:lstStyle/>
        <a:p>
          <a:endParaRPr lang="en-MY"/>
        </a:p>
      </dgm:t>
    </dgm:pt>
    <dgm:pt modelId="{5A275D41-D42F-4257-A977-C6522D4451D0}">
      <dgm:prSet phldrT="[Text]" custT="1"/>
      <dgm:spPr/>
      <dgm:t>
        <a:bodyPr/>
        <a:lstStyle/>
        <a:p>
          <a:r>
            <a:rPr lang="en-GB" sz="2400" dirty="0"/>
            <a:t>How one evaluates his or her body image with their feelings, behaviours and thoughts regarding weight and physical appearance</a:t>
          </a:r>
          <a:endParaRPr lang="en-MY" sz="2400" dirty="0"/>
        </a:p>
      </dgm:t>
    </dgm:pt>
    <dgm:pt modelId="{93636C12-95E2-48B3-AB6E-3A26EFA01E99}" type="parTrans" cxnId="{C0FD0383-FAA8-49F8-B710-C8FF9AF0EB17}">
      <dgm:prSet/>
      <dgm:spPr/>
      <dgm:t>
        <a:bodyPr/>
        <a:lstStyle/>
        <a:p>
          <a:endParaRPr lang="en-MY"/>
        </a:p>
      </dgm:t>
    </dgm:pt>
    <dgm:pt modelId="{4DFC7016-D21A-46EC-ACE3-B05B34518A41}" type="sibTrans" cxnId="{C0FD0383-FAA8-49F8-B710-C8FF9AF0EB17}">
      <dgm:prSet/>
      <dgm:spPr/>
      <dgm:t>
        <a:bodyPr/>
        <a:lstStyle/>
        <a:p>
          <a:endParaRPr lang="en-MY"/>
        </a:p>
      </dgm:t>
    </dgm:pt>
    <dgm:pt modelId="{654426D1-FFAE-4DD8-9187-F6584C925EA3}" type="pres">
      <dgm:prSet presAssocID="{77C82F81-DA50-4845-89D4-D920FA12C9A9}" presName="Name0" presStyleCnt="0">
        <dgm:presLayoutVars>
          <dgm:dir/>
          <dgm:animLvl val="lvl"/>
          <dgm:resizeHandles val="exact"/>
        </dgm:presLayoutVars>
      </dgm:prSet>
      <dgm:spPr/>
    </dgm:pt>
    <dgm:pt modelId="{F260F960-54FC-446A-B5D8-E2ED30B3E44C}" type="pres">
      <dgm:prSet presAssocID="{AC7A0D94-F8D6-4234-8C88-4AC4C5830256}" presName="composite" presStyleCnt="0"/>
      <dgm:spPr/>
    </dgm:pt>
    <dgm:pt modelId="{61620422-6837-408C-98E5-9CD6350AEDC3}" type="pres">
      <dgm:prSet presAssocID="{AC7A0D94-F8D6-4234-8C88-4AC4C5830256}" presName="parTx" presStyleLbl="alignNode1" presStyleIdx="0" presStyleCnt="1" custLinFactNeighborX="-49" custLinFactNeighborY="-55275">
        <dgm:presLayoutVars>
          <dgm:chMax val="0"/>
          <dgm:chPref val="0"/>
          <dgm:bulletEnabled val="1"/>
        </dgm:presLayoutVars>
      </dgm:prSet>
      <dgm:spPr/>
    </dgm:pt>
    <dgm:pt modelId="{1CE8E1C4-7EBC-48B0-A688-BE1EA9B864CE}" type="pres">
      <dgm:prSet presAssocID="{AC7A0D94-F8D6-4234-8C88-4AC4C5830256}" presName="desTx" presStyleLbl="alignAccFollowNode1" presStyleIdx="0" presStyleCnt="1" custScaleY="100000" custLinFactNeighborX="49" custLinFactNeighborY="290">
        <dgm:presLayoutVars>
          <dgm:bulletEnabled val="1"/>
        </dgm:presLayoutVars>
      </dgm:prSet>
      <dgm:spPr/>
    </dgm:pt>
  </dgm:ptLst>
  <dgm:cxnLst>
    <dgm:cxn modelId="{D3993B1A-14DE-4B60-A5AA-B3EB21A78BED}" type="presOf" srcId="{5A275D41-D42F-4257-A977-C6522D4451D0}" destId="{1CE8E1C4-7EBC-48B0-A688-BE1EA9B864CE}" srcOrd="0" destOrd="0" presId="urn:microsoft.com/office/officeart/2005/8/layout/hList1"/>
    <dgm:cxn modelId="{C0FD0383-FAA8-49F8-B710-C8FF9AF0EB17}" srcId="{AC7A0D94-F8D6-4234-8C88-4AC4C5830256}" destId="{5A275D41-D42F-4257-A977-C6522D4451D0}" srcOrd="0" destOrd="0" parTransId="{93636C12-95E2-48B3-AB6E-3A26EFA01E99}" sibTransId="{4DFC7016-D21A-46EC-ACE3-B05B34518A41}"/>
    <dgm:cxn modelId="{0BF0E594-4BFE-469D-8972-DC8765C59522}" srcId="{77C82F81-DA50-4845-89D4-D920FA12C9A9}" destId="{AC7A0D94-F8D6-4234-8C88-4AC4C5830256}" srcOrd="0" destOrd="0" parTransId="{48EDCE19-3BD9-4997-8C3F-39994AB020C1}" sibTransId="{72CD1D42-2F79-4141-994B-9F10AB111AA7}"/>
    <dgm:cxn modelId="{59CB3C9C-E5F8-437C-ACB8-67E8E7B486B1}" type="presOf" srcId="{AC7A0D94-F8D6-4234-8C88-4AC4C5830256}" destId="{61620422-6837-408C-98E5-9CD6350AEDC3}" srcOrd="0" destOrd="0" presId="urn:microsoft.com/office/officeart/2005/8/layout/hList1"/>
    <dgm:cxn modelId="{C4B97DB3-A313-49D7-88CC-AA7454C96EB2}" type="presOf" srcId="{77C82F81-DA50-4845-89D4-D920FA12C9A9}" destId="{654426D1-FFAE-4DD8-9187-F6584C925EA3}" srcOrd="0" destOrd="0" presId="urn:microsoft.com/office/officeart/2005/8/layout/hList1"/>
    <dgm:cxn modelId="{2ECE88D4-8CAC-428A-93BC-12607C9F1C9E}" type="presParOf" srcId="{654426D1-FFAE-4DD8-9187-F6584C925EA3}" destId="{F260F960-54FC-446A-B5D8-E2ED30B3E44C}" srcOrd="0" destOrd="0" presId="urn:microsoft.com/office/officeart/2005/8/layout/hList1"/>
    <dgm:cxn modelId="{394B7148-9A25-4141-913F-61C70E5AC244}" type="presParOf" srcId="{F260F960-54FC-446A-B5D8-E2ED30B3E44C}" destId="{61620422-6837-408C-98E5-9CD6350AEDC3}" srcOrd="0" destOrd="0" presId="urn:microsoft.com/office/officeart/2005/8/layout/hList1"/>
    <dgm:cxn modelId="{D85BDC88-C25D-4CDC-9F9B-F548D37A9F17}" type="presParOf" srcId="{F260F960-54FC-446A-B5D8-E2ED30B3E44C}" destId="{1CE8E1C4-7EBC-48B0-A688-BE1EA9B864C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C82F81-DA50-4845-89D4-D920FA12C9A9}" type="doc">
      <dgm:prSet loTypeId="urn:microsoft.com/office/officeart/2005/8/layout/hList1" loCatId="list" qsTypeId="urn:microsoft.com/office/officeart/2005/8/quickstyle/simple1" qsCatId="simple" csTypeId="urn:microsoft.com/office/officeart/2005/8/colors/accent2_4" csCatId="accent2" phldr="1"/>
      <dgm:spPr/>
      <dgm:t>
        <a:bodyPr/>
        <a:lstStyle/>
        <a:p>
          <a:endParaRPr lang="en-MY"/>
        </a:p>
      </dgm:t>
    </dgm:pt>
    <dgm:pt modelId="{AC7A0D94-F8D6-4234-8C88-4AC4C5830256}">
      <dgm:prSet phldrT="[Text]" custT="1"/>
      <dgm:spPr/>
      <dgm:t>
        <a:bodyPr/>
        <a:lstStyle/>
        <a:p>
          <a:r>
            <a:rPr lang="en-MY" sz="2800" b="1" dirty="0"/>
            <a:t>BODY IMAGE</a:t>
          </a:r>
        </a:p>
      </dgm:t>
    </dgm:pt>
    <dgm:pt modelId="{48EDCE19-3BD9-4997-8C3F-39994AB020C1}" type="parTrans" cxnId="{0BF0E594-4BFE-469D-8972-DC8765C59522}">
      <dgm:prSet/>
      <dgm:spPr/>
      <dgm:t>
        <a:bodyPr/>
        <a:lstStyle/>
        <a:p>
          <a:endParaRPr lang="en-MY"/>
        </a:p>
      </dgm:t>
    </dgm:pt>
    <dgm:pt modelId="{72CD1D42-2F79-4141-994B-9F10AB111AA7}" type="sibTrans" cxnId="{0BF0E594-4BFE-469D-8972-DC8765C59522}">
      <dgm:prSet/>
      <dgm:spPr/>
      <dgm:t>
        <a:bodyPr/>
        <a:lstStyle/>
        <a:p>
          <a:endParaRPr lang="en-MY"/>
        </a:p>
      </dgm:t>
    </dgm:pt>
    <dgm:pt modelId="{5A275D41-D42F-4257-A977-C6522D4451D0}">
      <dgm:prSet phldrT="[Text]" custT="1"/>
      <dgm:spPr/>
      <dgm:t>
        <a:bodyPr/>
        <a:lstStyle/>
        <a:p>
          <a:pPr algn="l"/>
          <a:r>
            <a:rPr lang="en-GB" sz="2400" dirty="0"/>
            <a:t>How one recognizes, feels, thinks and acts towards his/her body</a:t>
          </a:r>
          <a:endParaRPr lang="en-MY" sz="2400" dirty="0"/>
        </a:p>
      </dgm:t>
    </dgm:pt>
    <dgm:pt modelId="{93636C12-95E2-48B3-AB6E-3A26EFA01E99}" type="parTrans" cxnId="{C0FD0383-FAA8-49F8-B710-C8FF9AF0EB17}">
      <dgm:prSet/>
      <dgm:spPr/>
      <dgm:t>
        <a:bodyPr/>
        <a:lstStyle/>
        <a:p>
          <a:endParaRPr lang="en-MY"/>
        </a:p>
      </dgm:t>
    </dgm:pt>
    <dgm:pt modelId="{4DFC7016-D21A-46EC-ACE3-B05B34518A41}" type="sibTrans" cxnId="{C0FD0383-FAA8-49F8-B710-C8FF9AF0EB17}">
      <dgm:prSet/>
      <dgm:spPr/>
      <dgm:t>
        <a:bodyPr/>
        <a:lstStyle/>
        <a:p>
          <a:endParaRPr lang="en-MY"/>
        </a:p>
      </dgm:t>
    </dgm:pt>
    <dgm:pt modelId="{654426D1-FFAE-4DD8-9187-F6584C925EA3}" type="pres">
      <dgm:prSet presAssocID="{77C82F81-DA50-4845-89D4-D920FA12C9A9}" presName="Name0" presStyleCnt="0">
        <dgm:presLayoutVars>
          <dgm:dir/>
          <dgm:animLvl val="lvl"/>
          <dgm:resizeHandles val="exact"/>
        </dgm:presLayoutVars>
      </dgm:prSet>
      <dgm:spPr/>
    </dgm:pt>
    <dgm:pt modelId="{F260F960-54FC-446A-B5D8-E2ED30B3E44C}" type="pres">
      <dgm:prSet presAssocID="{AC7A0D94-F8D6-4234-8C88-4AC4C5830256}" presName="composite" presStyleCnt="0"/>
      <dgm:spPr/>
    </dgm:pt>
    <dgm:pt modelId="{61620422-6837-408C-98E5-9CD6350AEDC3}" type="pres">
      <dgm:prSet presAssocID="{AC7A0D94-F8D6-4234-8C88-4AC4C5830256}" presName="parTx" presStyleLbl="alignNode1" presStyleIdx="0" presStyleCnt="1" custScaleY="69967" custLinFactNeighborX="-5957" custLinFactNeighborY="-21119">
        <dgm:presLayoutVars>
          <dgm:chMax val="0"/>
          <dgm:chPref val="0"/>
          <dgm:bulletEnabled val="1"/>
        </dgm:presLayoutVars>
      </dgm:prSet>
      <dgm:spPr/>
    </dgm:pt>
    <dgm:pt modelId="{1CE8E1C4-7EBC-48B0-A688-BE1EA9B864CE}" type="pres">
      <dgm:prSet presAssocID="{AC7A0D94-F8D6-4234-8C88-4AC4C5830256}" presName="desTx" presStyleLbl="alignAccFollowNode1" presStyleIdx="0" presStyleCnt="1" custScaleX="100294" custScaleY="100000" custLinFactNeighborX="-26778" custLinFactNeighborY="-345">
        <dgm:presLayoutVars>
          <dgm:bulletEnabled val="1"/>
        </dgm:presLayoutVars>
      </dgm:prSet>
      <dgm:spPr/>
    </dgm:pt>
  </dgm:ptLst>
  <dgm:cxnLst>
    <dgm:cxn modelId="{D3993B1A-14DE-4B60-A5AA-B3EB21A78BED}" type="presOf" srcId="{5A275D41-D42F-4257-A977-C6522D4451D0}" destId="{1CE8E1C4-7EBC-48B0-A688-BE1EA9B864CE}" srcOrd="0" destOrd="0" presId="urn:microsoft.com/office/officeart/2005/8/layout/hList1"/>
    <dgm:cxn modelId="{C0FD0383-FAA8-49F8-B710-C8FF9AF0EB17}" srcId="{AC7A0D94-F8D6-4234-8C88-4AC4C5830256}" destId="{5A275D41-D42F-4257-A977-C6522D4451D0}" srcOrd="0" destOrd="0" parTransId="{93636C12-95E2-48B3-AB6E-3A26EFA01E99}" sibTransId="{4DFC7016-D21A-46EC-ACE3-B05B34518A41}"/>
    <dgm:cxn modelId="{0BF0E594-4BFE-469D-8972-DC8765C59522}" srcId="{77C82F81-DA50-4845-89D4-D920FA12C9A9}" destId="{AC7A0D94-F8D6-4234-8C88-4AC4C5830256}" srcOrd="0" destOrd="0" parTransId="{48EDCE19-3BD9-4997-8C3F-39994AB020C1}" sibTransId="{72CD1D42-2F79-4141-994B-9F10AB111AA7}"/>
    <dgm:cxn modelId="{59CB3C9C-E5F8-437C-ACB8-67E8E7B486B1}" type="presOf" srcId="{AC7A0D94-F8D6-4234-8C88-4AC4C5830256}" destId="{61620422-6837-408C-98E5-9CD6350AEDC3}" srcOrd="0" destOrd="0" presId="urn:microsoft.com/office/officeart/2005/8/layout/hList1"/>
    <dgm:cxn modelId="{C4B97DB3-A313-49D7-88CC-AA7454C96EB2}" type="presOf" srcId="{77C82F81-DA50-4845-89D4-D920FA12C9A9}" destId="{654426D1-FFAE-4DD8-9187-F6584C925EA3}" srcOrd="0" destOrd="0" presId="urn:microsoft.com/office/officeart/2005/8/layout/hList1"/>
    <dgm:cxn modelId="{2ECE88D4-8CAC-428A-93BC-12607C9F1C9E}" type="presParOf" srcId="{654426D1-FFAE-4DD8-9187-F6584C925EA3}" destId="{F260F960-54FC-446A-B5D8-E2ED30B3E44C}" srcOrd="0" destOrd="0" presId="urn:microsoft.com/office/officeart/2005/8/layout/hList1"/>
    <dgm:cxn modelId="{394B7148-9A25-4141-913F-61C70E5AC244}" type="presParOf" srcId="{F260F960-54FC-446A-B5D8-E2ED30B3E44C}" destId="{61620422-6837-408C-98E5-9CD6350AEDC3}" srcOrd="0" destOrd="0" presId="urn:microsoft.com/office/officeart/2005/8/layout/hList1"/>
    <dgm:cxn modelId="{D85BDC88-C25D-4CDC-9F9B-F548D37A9F17}" type="presParOf" srcId="{F260F960-54FC-446A-B5D8-E2ED30B3E44C}" destId="{1CE8E1C4-7EBC-48B0-A688-BE1EA9B864CE}"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C82F81-DA50-4845-89D4-D920FA12C9A9}" type="doc">
      <dgm:prSet loTypeId="urn:microsoft.com/office/officeart/2005/8/layout/hList1" loCatId="list" qsTypeId="urn:microsoft.com/office/officeart/2005/8/quickstyle/simple1" qsCatId="simple" csTypeId="urn:microsoft.com/office/officeart/2005/8/colors/accent2_4" csCatId="accent2" phldr="1"/>
      <dgm:spPr/>
      <dgm:t>
        <a:bodyPr/>
        <a:lstStyle/>
        <a:p>
          <a:endParaRPr lang="en-MY"/>
        </a:p>
      </dgm:t>
    </dgm:pt>
    <dgm:pt modelId="{AC7A0D94-F8D6-4234-8C88-4AC4C5830256}">
      <dgm:prSet phldrT="[Text]" custT="1"/>
      <dgm:spPr/>
      <dgm:t>
        <a:bodyPr/>
        <a:lstStyle/>
        <a:p>
          <a:r>
            <a:rPr lang="en-MY" sz="2800" b="1" dirty="0"/>
            <a:t>BODY APPRECIATION</a:t>
          </a:r>
        </a:p>
      </dgm:t>
    </dgm:pt>
    <dgm:pt modelId="{48EDCE19-3BD9-4997-8C3F-39994AB020C1}" type="parTrans" cxnId="{0BF0E594-4BFE-469D-8972-DC8765C59522}">
      <dgm:prSet/>
      <dgm:spPr/>
      <dgm:t>
        <a:bodyPr/>
        <a:lstStyle/>
        <a:p>
          <a:endParaRPr lang="en-MY"/>
        </a:p>
      </dgm:t>
    </dgm:pt>
    <dgm:pt modelId="{72CD1D42-2F79-4141-994B-9F10AB111AA7}" type="sibTrans" cxnId="{0BF0E594-4BFE-469D-8972-DC8765C59522}">
      <dgm:prSet/>
      <dgm:spPr/>
      <dgm:t>
        <a:bodyPr/>
        <a:lstStyle/>
        <a:p>
          <a:endParaRPr lang="en-MY"/>
        </a:p>
      </dgm:t>
    </dgm:pt>
    <dgm:pt modelId="{5A275D41-D42F-4257-A977-C6522D4451D0}">
      <dgm:prSet phldrT="[Text]" custT="1"/>
      <dgm:spPr/>
      <dgm:t>
        <a:bodyPr/>
        <a:lstStyle/>
        <a:p>
          <a:r>
            <a:rPr lang="en-GB" sz="2400" dirty="0"/>
            <a:t>Accepting, having appropriate views or beliefs towards and respecting or appreciating one’s body</a:t>
          </a:r>
          <a:endParaRPr lang="en-MY" sz="2400" dirty="0"/>
        </a:p>
      </dgm:t>
    </dgm:pt>
    <dgm:pt modelId="{93636C12-95E2-48B3-AB6E-3A26EFA01E99}" type="parTrans" cxnId="{C0FD0383-FAA8-49F8-B710-C8FF9AF0EB17}">
      <dgm:prSet/>
      <dgm:spPr/>
      <dgm:t>
        <a:bodyPr/>
        <a:lstStyle/>
        <a:p>
          <a:endParaRPr lang="en-MY"/>
        </a:p>
      </dgm:t>
    </dgm:pt>
    <dgm:pt modelId="{4DFC7016-D21A-46EC-ACE3-B05B34518A41}" type="sibTrans" cxnId="{C0FD0383-FAA8-49F8-B710-C8FF9AF0EB17}">
      <dgm:prSet/>
      <dgm:spPr/>
      <dgm:t>
        <a:bodyPr/>
        <a:lstStyle/>
        <a:p>
          <a:endParaRPr lang="en-MY"/>
        </a:p>
      </dgm:t>
    </dgm:pt>
    <dgm:pt modelId="{654426D1-FFAE-4DD8-9187-F6584C925EA3}" type="pres">
      <dgm:prSet presAssocID="{77C82F81-DA50-4845-89D4-D920FA12C9A9}" presName="Name0" presStyleCnt="0">
        <dgm:presLayoutVars>
          <dgm:dir/>
          <dgm:animLvl val="lvl"/>
          <dgm:resizeHandles val="exact"/>
        </dgm:presLayoutVars>
      </dgm:prSet>
      <dgm:spPr/>
    </dgm:pt>
    <dgm:pt modelId="{F260F960-54FC-446A-B5D8-E2ED30B3E44C}" type="pres">
      <dgm:prSet presAssocID="{AC7A0D94-F8D6-4234-8C88-4AC4C5830256}" presName="composite" presStyleCnt="0"/>
      <dgm:spPr/>
    </dgm:pt>
    <dgm:pt modelId="{61620422-6837-408C-98E5-9CD6350AEDC3}" type="pres">
      <dgm:prSet presAssocID="{AC7A0D94-F8D6-4234-8C88-4AC4C5830256}" presName="parTx" presStyleLbl="alignNode1" presStyleIdx="0" presStyleCnt="1" custLinFactNeighborY="5806">
        <dgm:presLayoutVars>
          <dgm:chMax val="0"/>
          <dgm:chPref val="0"/>
          <dgm:bulletEnabled val="1"/>
        </dgm:presLayoutVars>
      </dgm:prSet>
      <dgm:spPr/>
    </dgm:pt>
    <dgm:pt modelId="{1CE8E1C4-7EBC-48B0-A688-BE1EA9B864CE}" type="pres">
      <dgm:prSet presAssocID="{AC7A0D94-F8D6-4234-8C88-4AC4C5830256}" presName="desTx" presStyleLbl="alignAccFollowNode1" presStyleIdx="0" presStyleCnt="1" custLinFactNeighborY="6635">
        <dgm:presLayoutVars>
          <dgm:bulletEnabled val="1"/>
        </dgm:presLayoutVars>
      </dgm:prSet>
      <dgm:spPr/>
    </dgm:pt>
  </dgm:ptLst>
  <dgm:cxnLst>
    <dgm:cxn modelId="{D3993B1A-14DE-4B60-A5AA-B3EB21A78BED}" type="presOf" srcId="{5A275D41-D42F-4257-A977-C6522D4451D0}" destId="{1CE8E1C4-7EBC-48B0-A688-BE1EA9B864CE}" srcOrd="0" destOrd="0" presId="urn:microsoft.com/office/officeart/2005/8/layout/hList1"/>
    <dgm:cxn modelId="{C0FD0383-FAA8-49F8-B710-C8FF9AF0EB17}" srcId="{AC7A0D94-F8D6-4234-8C88-4AC4C5830256}" destId="{5A275D41-D42F-4257-A977-C6522D4451D0}" srcOrd="0" destOrd="0" parTransId="{93636C12-95E2-48B3-AB6E-3A26EFA01E99}" sibTransId="{4DFC7016-D21A-46EC-ACE3-B05B34518A41}"/>
    <dgm:cxn modelId="{0BF0E594-4BFE-469D-8972-DC8765C59522}" srcId="{77C82F81-DA50-4845-89D4-D920FA12C9A9}" destId="{AC7A0D94-F8D6-4234-8C88-4AC4C5830256}" srcOrd="0" destOrd="0" parTransId="{48EDCE19-3BD9-4997-8C3F-39994AB020C1}" sibTransId="{72CD1D42-2F79-4141-994B-9F10AB111AA7}"/>
    <dgm:cxn modelId="{59CB3C9C-E5F8-437C-ACB8-67E8E7B486B1}" type="presOf" srcId="{AC7A0D94-F8D6-4234-8C88-4AC4C5830256}" destId="{61620422-6837-408C-98E5-9CD6350AEDC3}" srcOrd="0" destOrd="0" presId="urn:microsoft.com/office/officeart/2005/8/layout/hList1"/>
    <dgm:cxn modelId="{C4B97DB3-A313-49D7-88CC-AA7454C96EB2}" type="presOf" srcId="{77C82F81-DA50-4845-89D4-D920FA12C9A9}" destId="{654426D1-FFAE-4DD8-9187-F6584C925EA3}" srcOrd="0" destOrd="0" presId="urn:microsoft.com/office/officeart/2005/8/layout/hList1"/>
    <dgm:cxn modelId="{2ECE88D4-8CAC-428A-93BC-12607C9F1C9E}" type="presParOf" srcId="{654426D1-FFAE-4DD8-9187-F6584C925EA3}" destId="{F260F960-54FC-446A-B5D8-E2ED30B3E44C}" srcOrd="0" destOrd="0" presId="urn:microsoft.com/office/officeart/2005/8/layout/hList1"/>
    <dgm:cxn modelId="{394B7148-9A25-4141-913F-61C70E5AC244}" type="presParOf" srcId="{F260F960-54FC-446A-B5D8-E2ED30B3E44C}" destId="{61620422-6837-408C-98E5-9CD6350AEDC3}" srcOrd="0" destOrd="0" presId="urn:microsoft.com/office/officeart/2005/8/layout/hList1"/>
    <dgm:cxn modelId="{D85BDC88-C25D-4CDC-9F9B-F548D37A9F17}" type="presParOf" srcId="{F260F960-54FC-446A-B5D8-E2ED30B3E44C}" destId="{1CE8E1C4-7EBC-48B0-A688-BE1EA9B864CE}"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7D20665-21A5-4D23-8745-86CFE3CDEE02}" type="doc">
      <dgm:prSet loTypeId="urn:microsoft.com/office/officeart/2009/3/layout/StepUpProcess" loCatId="process" qsTypeId="urn:microsoft.com/office/officeart/2005/8/quickstyle/simple1" qsCatId="simple" csTypeId="urn:microsoft.com/office/officeart/2005/8/colors/accent2_4" csCatId="accent2" phldr="1"/>
      <dgm:spPr/>
      <dgm:t>
        <a:bodyPr/>
        <a:lstStyle/>
        <a:p>
          <a:endParaRPr lang="en-MY"/>
        </a:p>
      </dgm:t>
    </dgm:pt>
    <dgm:pt modelId="{DE9E318C-E243-4BBC-B1E0-A433B79C1FF6}">
      <dgm:prSet phldrT="[Text]" custT="1"/>
      <dgm:spPr/>
      <dgm:t>
        <a:bodyPr/>
        <a:lstStyle/>
        <a:p>
          <a:r>
            <a:rPr lang="en-MY" sz="2800" b="1" dirty="0">
              <a:latin typeface="Times New Roman" panose="02020603050405020304" pitchFamily="18" charset="0"/>
              <a:cs typeface="Times New Roman" panose="02020603050405020304" pitchFamily="18" charset="0"/>
            </a:rPr>
            <a:t>Design &amp; Setting</a:t>
          </a:r>
        </a:p>
      </dgm:t>
    </dgm:pt>
    <dgm:pt modelId="{FA9DD6FC-1E3E-4447-86FE-3508099A1520}" type="parTrans" cxnId="{048AB28F-87FF-4F1B-81C3-2003E497C638}">
      <dgm:prSet/>
      <dgm:spPr/>
      <dgm:t>
        <a:bodyPr/>
        <a:lstStyle/>
        <a:p>
          <a:endParaRPr lang="en-MY" sz="2800">
            <a:latin typeface="Times New Roman" panose="02020603050405020304" pitchFamily="18" charset="0"/>
            <a:cs typeface="Times New Roman" panose="02020603050405020304" pitchFamily="18" charset="0"/>
          </a:endParaRPr>
        </a:p>
      </dgm:t>
    </dgm:pt>
    <dgm:pt modelId="{54737DE0-59FA-4929-A908-1D47CCCC3537}" type="sibTrans" cxnId="{048AB28F-87FF-4F1B-81C3-2003E497C638}">
      <dgm:prSet/>
      <dgm:spPr/>
      <dgm:t>
        <a:bodyPr/>
        <a:lstStyle/>
        <a:p>
          <a:endParaRPr lang="en-MY" sz="2800">
            <a:latin typeface="Times New Roman" panose="02020603050405020304" pitchFamily="18" charset="0"/>
            <a:cs typeface="Times New Roman" panose="02020603050405020304" pitchFamily="18" charset="0"/>
          </a:endParaRPr>
        </a:p>
      </dgm:t>
    </dgm:pt>
    <dgm:pt modelId="{0962B1E5-1F4E-44F2-AC23-AEE358E3B43F}">
      <dgm:prSet phldrT="[Text]" custT="1"/>
      <dgm:spPr/>
      <dgm:t>
        <a:bodyPr/>
        <a:lstStyle/>
        <a:p>
          <a:r>
            <a:rPr lang="en-MY" sz="2800" dirty="0">
              <a:latin typeface="Times New Roman" panose="02020603050405020304" pitchFamily="18" charset="0"/>
              <a:cs typeface="Times New Roman" panose="02020603050405020304" pitchFamily="18" charset="0"/>
            </a:rPr>
            <a:t>Interview style questionnaires</a:t>
          </a:r>
        </a:p>
      </dgm:t>
    </dgm:pt>
    <dgm:pt modelId="{1B7BA07D-6726-4F92-96DE-8D0DCD1CA239}" type="parTrans" cxnId="{BCA7F307-FA29-404A-BEE2-DB38A9C606DD}">
      <dgm:prSet/>
      <dgm:spPr/>
      <dgm:t>
        <a:bodyPr/>
        <a:lstStyle/>
        <a:p>
          <a:endParaRPr lang="en-MY" sz="2800">
            <a:latin typeface="Times New Roman" panose="02020603050405020304" pitchFamily="18" charset="0"/>
            <a:cs typeface="Times New Roman" panose="02020603050405020304" pitchFamily="18" charset="0"/>
          </a:endParaRPr>
        </a:p>
      </dgm:t>
    </dgm:pt>
    <dgm:pt modelId="{FFE3E1D8-CC53-4168-84B4-8A848E74012F}" type="sibTrans" cxnId="{BCA7F307-FA29-404A-BEE2-DB38A9C606DD}">
      <dgm:prSet/>
      <dgm:spPr/>
      <dgm:t>
        <a:bodyPr/>
        <a:lstStyle/>
        <a:p>
          <a:endParaRPr lang="en-MY" sz="2800">
            <a:latin typeface="Times New Roman" panose="02020603050405020304" pitchFamily="18" charset="0"/>
            <a:cs typeface="Times New Roman" panose="02020603050405020304" pitchFamily="18" charset="0"/>
          </a:endParaRPr>
        </a:p>
      </dgm:t>
    </dgm:pt>
    <dgm:pt modelId="{4B8B6322-932E-463C-BED8-E30B8E4D1F15}">
      <dgm:prSet phldrT="[Text]" custT="1"/>
      <dgm:spPr/>
      <dgm:t>
        <a:bodyPr/>
        <a:lstStyle/>
        <a:p>
          <a:r>
            <a:rPr lang="en-MY" sz="2800" b="1" dirty="0">
              <a:latin typeface="Times New Roman" panose="02020603050405020304" pitchFamily="18" charset="0"/>
              <a:cs typeface="Times New Roman" panose="02020603050405020304" pitchFamily="18" charset="0"/>
            </a:rPr>
            <a:t>Ethical consideration</a:t>
          </a:r>
        </a:p>
      </dgm:t>
    </dgm:pt>
    <dgm:pt modelId="{E4284629-1294-43F5-AD69-9366B78A3D1A}" type="parTrans" cxnId="{7AE6918B-29E6-473D-A30C-8CBC835B7200}">
      <dgm:prSet/>
      <dgm:spPr/>
      <dgm:t>
        <a:bodyPr/>
        <a:lstStyle/>
        <a:p>
          <a:endParaRPr lang="en-MY" sz="2800">
            <a:latin typeface="Times New Roman" panose="02020603050405020304" pitchFamily="18" charset="0"/>
            <a:cs typeface="Times New Roman" panose="02020603050405020304" pitchFamily="18" charset="0"/>
          </a:endParaRPr>
        </a:p>
      </dgm:t>
    </dgm:pt>
    <dgm:pt modelId="{BA7DE447-1BF9-46FD-BC08-4FB3A8086C7D}" type="sibTrans" cxnId="{7AE6918B-29E6-473D-A30C-8CBC835B7200}">
      <dgm:prSet/>
      <dgm:spPr/>
      <dgm:t>
        <a:bodyPr/>
        <a:lstStyle/>
        <a:p>
          <a:endParaRPr lang="en-MY" sz="2800">
            <a:latin typeface="Times New Roman" panose="02020603050405020304" pitchFamily="18" charset="0"/>
            <a:cs typeface="Times New Roman" panose="02020603050405020304" pitchFamily="18" charset="0"/>
          </a:endParaRPr>
        </a:p>
      </dgm:t>
    </dgm:pt>
    <dgm:pt modelId="{DE5708BD-FE9D-43A9-865D-CF97877E379F}">
      <dgm:prSet phldrT="[Text]" custT="1"/>
      <dgm:spPr/>
      <dgm:t>
        <a:bodyPr/>
        <a:lstStyle/>
        <a:p>
          <a:r>
            <a:rPr lang="en-MY" sz="2800" dirty="0">
              <a:latin typeface="Times New Roman" panose="02020603050405020304" pitchFamily="18" charset="0"/>
              <a:cs typeface="Times New Roman" panose="02020603050405020304" pitchFamily="18" charset="0"/>
            </a:rPr>
            <a:t>Approval</a:t>
          </a:r>
        </a:p>
      </dgm:t>
    </dgm:pt>
    <dgm:pt modelId="{DF8E4E96-7718-4493-99F5-9831B3DF4D87}" type="parTrans" cxnId="{74C05EB0-5A1F-4939-ABA9-887851DAF5AB}">
      <dgm:prSet/>
      <dgm:spPr/>
      <dgm:t>
        <a:bodyPr/>
        <a:lstStyle/>
        <a:p>
          <a:endParaRPr lang="en-MY" sz="2800">
            <a:latin typeface="Times New Roman" panose="02020603050405020304" pitchFamily="18" charset="0"/>
            <a:cs typeface="Times New Roman" panose="02020603050405020304" pitchFamily="18" charset="0"/>
          </a:endParaRPr>
        </a:p>
      </dgm:t>
    </dgm:pt>
    <dgm:pt modelId="{8E559D80-ACD0-433E-9A17-E365ED45F1D6}" type="sibTrans" cxnId="{74C05EB0-5A1F-4939-ABA9-887851DAF5AB}">
      <dgm:prSet/>
      <dgm:spPr/>
      <dgm:t>
        <a:bodyPr/>
        <a:lstStyle/>
        <a:p>
          <a:endParaRPr lang="en-MY" sz="2800">
            <a:latin typeface="Times New Roman" panose="02020603050405020304" pitchFamily="18" charset="0"/>
            <a:cs typeface="Times New Roman" panose="02020603050405020304" pitchFamily="18" charset="0"/>
          </a:endParaRPr>
        </a:p>
      </dgm:t>
    </dgm:pt>
    <dgm:pt modelId="{446F7531-B6EE-4111-A244-18014805B355}">
      <dgm:prSet phldrT="[Text]" custT="1"/>
      <dgm:spPr/>
      <dgm:t>
        <a:bodyPr/>
        <a:lstStyle/>
        <a:p>
          <a:r>
            <a:rPr lang="en-MY" sz="2800" b="1" dirty="0">
              <a:latin typeface="Times New Roman" panose="02020603050405020304" pitchFamily="18" charset="0"/>
              <a:cs typeface="Times New Roman" panose="02020603050405020304" pitchFamily="18" charset="0"/>
            </a:rPr>
            <a:t>Participants</a:t>
          </a:r>
        </a:p>
      </dgm:t>
    </dgm:pt>
    <dgm:pt modelId="{3577AA33-CA66-489A-8428-BC2BCE4DD4EF}" type="parTrans" cxnId="{F22DFBDF-CA98-447C-A52A-E565EB365479}">
      <dgm:prSet/>
      <dgm:spPr/>
      <dgm:t>
        <a:bodyPr/>
        <a:lstStyle/>
        <a:p>
          <a:endParaRPr lang="en-MY" sz="2800">
            <a:latin typeface="Times New Roman" panose="02020603050405020304" pitchFamily="18" charset="0"/>
            <a:cs typeface="Times New Roman" panose="02020603050405020304" pitchFamily="18" charset="0"/>
          </a:endParaRPr>
        </a:p>
      </dgm:t>
    </dgm:pt>
    <dgm:pt modelId="{64FD5DB2-9CAC-4D48-8563-6EFD01B275E4}" type="sibTrans" cxnId="{F22DFBDF-CA98-447C-A52A-E565EB365479}">
      <dgm:prSet/>
      <dgm:spPr/>
      <dgm:t>
        <a:bodyPr/>
        <a:lstStyle/>
        <a:p>
          <a:endParaRPr lang="en-MY" sz="2800">
            <a:latin typeface="Times New Roman" panose="02020603050405020304" pitchFamily="18" charset="0"/>
            <a:cs typeface="Times New Roman" panose="02020603050405020304" pitchFamily="18" charset="0"/>
          </a:endParaRPr>
        </a:p>
      </dgm:t>
    </dgm:pt>
    <dgm:pt modelId="{15BEF025-FA76-472A-B561-BE5F53FA3E9A}">
      <dgm:prSet phldrT="[Text]" custT="1"/>
      <dgm:spPr/>
      <dgm:t>
        <a:bodyPr/>
        <a:lstStyle/>
        <a:p>
          <a:r>
            <a:rPr lang="en-MY" sz="2800" dirty="0">
              <a:latin typeface="Times New Roman" panose="02020603050405020304" pitchFamily="18" charset="0"/>
              <a:cs typeface="Times New Roman" panose="02020603050405020304" pitchFamily="18" charset="0"/>
            </a:rPr>
            <a:t>7-12 years old </a:t>
          </a:r>
        </a:p>
      </dgm:t>
    </dgm:pt>
    <dgm:pt modelId="{B6457A3B-FA3D-4269-925C-AF69DEC82A2A}" type="parTrans" cxnId="{FECD2635-D677-4B26-AA66-228FC4F734B7}">
      <dgm:prSet/>
      <dgm:spPr/>
      <dgm:t>
        <a:bodyPr/>
        <a:lstStyle/>
        <a:p>
          <a:endParaRPr lang="en-MY" sz="2800">
            <a:latin typeface="Times New Roman" panose="02020603050405020304" pitchFamily="18" charset="0"/>
            <a:cs typeface="Times New Roman" panose="02020603050405020304" pitchFamily="18" charset="0"/>
          </a:endParaRPr>
        </a:p>
      </dgm:t>
    </dgm:pt>
    <dgm:pt modelId="{98367D9D-A6BF-4AE6-9340-45A6531C36DE}" type="sibTrans" cxnId="{FECD2635-D677-4B26-AA66-228FC4F734B7}">
      <dgm:prSet/>
      <dgm:spPr/>
      <dgm:t>
        <a:bodyPr/>
        <a:lstStyle/>
        <a:p>
          <a:endParaRPr lang="en-MY" sz="2800">
            <a:latin typeface="Times New Roman" panose="02020603050405020304" pitchFamily="18" charset="0"/>
            <a:cs typeface="Times New Roman" panose="02020603050405020304" pitchFamily="18" charset="0"/>
          </a:endParaRPr>
        </a:p>
      </dgm:t>
    </dgm:pt>
    <dgm:pt modelId="{BACDD04F-CBD7-40CA-9AD4-B9DB15A9A640}">
      <dgm:prSet phldrT="[Text]" custT="1"/>
      <dgm:spPr/>
      <dgm:t>
        <a:bodyPr/>
        <a:lstStyle/>
        <a:p>
          <a:r>
            <a:rPr lang="en-MY" sz="2800" dirty="0">
              <a:latin typeface="Times New Roman" panose="02020603050405020304" pitchFamily="18" charset="0"/>
              <a:cs typeface="Times New Roman" panose="02020603050405020304" pitchFamily="18" charset="0"/>
            </a:rPr>
            <a:t>Consent obtained</a:t>
          </a:r>
        </a:p>
      </dgm:t>
    </dgm:pt>
    <dgm:pt modelId="{D3D2429E-EA9C-4967-8952-6CD9B80DD4A9}" type="parTrans" cxnId="{289814B6-B0E0-4894-AD50-DB1E3859A740}">
      <dgm:prSet/>
      <dgm:spPr/>
      <dgm:t>
        <a:bodyPr/>
        <a:lstStyle/>
        <a:p>
          <a:endParaRPr lang="en-MY" sz="2800">
            <a:latin typeface="Times New Roman" panose="02020603050405020304" pitchFamily="18" charset="0"/>
            <a:cs typeface="Times New Roman" panose="02020603050405020304" pitchFamily="18" charset="0"/>
          </a:endParaRPr>
        </a:p>
      </dgm:t>
    </dgm:pt>
    <dgm:pt modelId="{3886A14B-F4D0-4C16-A2E2-9EC029B589A6}" type="sibTrans" cxnId="{289814B6-B0E0-4894-AD50-DB1E3859A740}">
      <dgm:prSet/>
      <dgm:spPr/>
      <dgm:t>
        <a:bodyPr/>
        <a:lstStyle/>
        <a:p>
          <a:endParaRPr lang="en-MY" sz="2800">
            <a:latin typeface="Times New Roman" panose="02020603050405020304" pitchFamily="18" charset="0"/>
            <a:cs typeface="Times New Roman" panose="02020603050405020304" pitchFamily="18" charset="0"/>
          </a:endParaRPr>
        </a:p>
      </dgm:t>
    </dgm:pt>
    <dgm:pt modelId="{5B94509E-CCCF-483E-9F18-4AF57F8B71D1}">
      <dgm:prSet phldrT="[Text]" custT="1"/>
      <dgm:spPr/>
      <dgm:t>
        <a:bodyPr/>
        <a:lstStyle/>
        <a:p>
          <a:r>
            <a:rPr lang="en-MY" sz="2800" dirty="0">
              <a:latin typeface="Times New Roman" panose="02020603050405020304" pitchFamily="18" charset="0"/>
              <a:cs typeface="Times New Roman" panose="02020603050405020304" pitchFamily="18" charset="0"/>
            </a:rPr>
            <a:t>333 children</a:t>
          </a:r>
        </a:p>
      </dgm:t>
    </dgm:pt>
    <dgm:pt modelId="{C2B5C142-7916-4213-A488-9AA0BEDAEE69}" type="parTrans" cxnId="{29FE9F06-1F41-4EA8-A800-7AAF0C22A27E}">
      <dgm:prSet/>
      <dgm:spPr/>
      <dgm:t>
        <a:bodyPr/>
        <a:lstStyle/>
        <a:p>
          <a:endParaRPr lang="en-MY" sz="2800">
            <a:latin typeface="Times New Roman" panose="02020603050405020304" pitchFamily="18" charset="0"/>
            <a:cs typeface="Times New Roman" panose="02020603050405020304" pitchFamily="18" charset="0"/>
          </a:endParaRPr>
        </a:p>
      </dgm:t>
    </dgm:pt>
    <dgm:pt modelId="{AC1CF4F9-8DEB-449B-924B-3ACD4010F587}" type="sibTrans" cxnId="{29FE9F06-1F41-4EA8-A800-7AAF0C22A27E}">
      <dgm:prSet/>
      <dgm:spPr/>
      <dgm:t>
        <a:bodyPr/>
        <a:lstStyle/>
        <a:p>
          <a:endParaRPr lang="en-MY" sz="2800">
            <a:latin typeface="Times New Roman" panose="02020603050405020304" pitchFamily="18" charset="0"/>
            <a:cs typeface="Times New Roman" panose="02020603050405020304" pitchFamily="18" charset="0"/>
          </a:endParaRPr>
        </a:p>
      </dgm:t>
    </dgm:pt>
    <dgm:pt modelId="{C8721D78-C660-4AE6-A198-718E2DD1A1C7}">
      <dgm:prSet phldrT="[Text]" custT="1"/>
      <dgm:spPr/>
      <dgm:t>
        <a:bodyPr/>
        <a:lstStyle/>
        <a:p>
          <a:r>
            <a:rPr lang="en-MY" sz="2800" dirty="0">
              <a:latin typeface="Times New Roman" panose="02020603050405020304" pitchFamily="18" charset="0"/>
              <a:cs typeface="Times New Roman" panose="02020603050405020304" pitchFamily="18" charset="0"/>
            </a:rPr>
            <a:t>192 girls &amp; 141 boys</a:t>
          </a:r>
        </a:p>
      </dgm:t>
    </dgm:pt>
    <dgm:pt modelId="{C1B12316-7FA7-4920-A2DE-6C484377F613}" type="parTrans" cxnId="{84C20703-9A42-4388-B7E8-19F2EC2CB16A}">
      <dgm:prSet/>
      <dgm:spPr/>
      <dgm:t>
        <a:bodyPr/>
        <a:lstStyle/>
        <a:p>
          <a:endParaRPr lang="en-MY" sz="2800">
            <a:latin typeface="Times New Roman" panose="02020603050405020304" pitchFamily="18" charset="0"/>
            <a:cs typeface="Times New Roman" panose="02020603050405020304" pitchFamily="18" charset="0"/>
          </a:endParaRPr>
        </a:p>
      </dgm:t>
    </dgm:pt>
    <dgm:pt modelId="{B4E2C86E-54E8-4B89-974D-297029CDA4BA}" type="sibTrans" cxnId="{84C20703-9A42-4388-B7E8-19F2EC2CB16A}">
      <dgm:prSet/>
      <dgm:spPr/>
      <dgm:t>
        <a:bodyPr/>
        <a:lstStyle/>
        <a:p>
          <a:endParaRPr lang="en-MY" sz="2800">
            <a:latin typeface="Times New Roman" panose="02020603050405020304" pitchFamily="18" charset="0"/>
            <a:cs typeface="Times New Roman" panose="02020603050405020304" pitchFamily="18" charset="0"/>
          </a:endParaRPr>
        </a:p>
      </dgm:t>
    </dgm:pt>
    <dgm:pt modelId="{F0DE6233-1067-496D-857F-4CA969D5993A}">
      <dgm:prSet phldrT="[Text]" custT="1"/>
      <dgm:spPr/>
      <dgm:t>
        <a:bodyPr/>
        <a:lstStyle/>
        <a:p>
          <a:r>
            <a:rPr lang="en-MY" sz="2800" dirty="0">
              <a:latin typeface="Times New Roman" panose="02020603050405020304" pitchFamily="18" charset="0"/>
              <a:cs typeface="Times New Roman" panose="02020603050405020304" pitchFamily="18" charset="0"/>
            </a:rPr>
            <a:t>Primary schools in Selangor, Malaysia</a:t>
          </a:r>
        </a:p>
      </dgm:t>
    </dgm:pt>
    <dgm:pt modelId="{AA6E9003-96B4-42FC-BDCF-B63C1F20D516}" type="parTrans" cxnId="{9BC546D2-6555-45F6-AFB7-E749CE102C81}">
      <dgm:prSet/>
      <dgm:spPr/>
      <dgm:t>
        <a:bodyPr/>
        <a:lstStyle/>
        <a:p>
          <a:endParaRPr lang="en-MY" sz="2800">
            <a:latin typeface="Times New Roman" panose="02020603050405020304" pitchFamily="18" charset="0"/>
            <a:cs typeface="Times New Roman" panose="02020603050405020304" pitchFamily="18" charset="0"/>
          </a:endParaRPr>
        </a:p>
      </dgm:t>
    </dgm:pt>
    <dgm:pt modelId="{74AC8273-C363-4754-97F8-A468236A2EF8}" type="sibTrans" cxnId="{9BC546D2-6555-45F6-AFB7-E749CE102C81}">
      <dgm:prSet/>
      <dgm:spPr/>
      <dgm:t>
        <a:bodyPr/>
        <a:lstStyle/>
        <a:p>
          <a:endParaRPr lang="en-MY" sz="2800">
            <a:latin typeface="Times New Roman" panose="02020603050405020304" pitchFamily="18" charset="0"/>
            <a:cs typeface="Times New Roman" panose="02020603050405020304" pitchFamily="18" charset="0"/>
          </a:endParaRPr>
        </a:p>
      </dgm:t>
    </dgm:pt>
    <dgm:pt modelId="{5B260CFE-DDE6-4EDC-A49F-A65DB105B4DE}" type="pres">
      <dgm:prSet presAssocID="{67D20665-21A5-4D23-8745-86CFE3CDEE02}" presName="rootnode" presStyleCnt="0">
        <dgm:presLayoutVars>
          <dgm:chMax/>
          <dgm:chPref/>
          <dgm:dir/>
          <dgm:animLvl val="lvl"/>
        </dgm:presLayoutVars>
      </dgm:prSet>
      <dgm:spPr/>
    </dgm:pt>
    <dgm:pt modelId="{76291291-9690-4E89-BB6D-5C48795939F3}" type="pres">
      <dgm:prSet presAssocID="{DE9E318C-E243-4BBC-B1E0-A433B79C1FF6}" presName="composite" presStyleCnt="0"/>
      <dgm:spPr/>
    </dgm:pt>
    <dgm:pt modelId="{5B3B4998-D342-4A67-B6D3-F8971C56C7E7}" type="pres">
      <dgm:prSet presAssocID="{DE9E318C-E243-4BBC-B1E0-A433B79C1FF6}" presName="LShape" presStyleLbl="alignNode1" presStyleIdx="0" presStyleCnt="5"/>
      <dgm:spPr/>
    </dgm:pt>
    <dgm:pt modelId="{0251D25A-BC31-412D-8164-3F5B580FF67A}" type="pres">
      <dgm:prSet presAssocID="{DE9E318C-E243-4BBC-B1E0-A433B79C1FF6}" presName="ParentText" presStyleLbl="revTx" presStyleIdx="0" presStyleCnt="3">
        <dgm:presLayoutVars>
          <dgm:chMax val="0"/>
          <dgm:chPref val="0"/>
          <dgm:bulletEnabled val="1"/>
        </dgm:presLayoutVars>
      </dgm:prSet>
      <dgm:spPr/>
    </dgm:pt>
    <dgm:pt modelId="{406A34EC-2309-4D65-8EB7-29673EAD3CF3}" type="pres">
      <dgm:prSet presAssocID="{DE9E318C-E243-4BBC-B1E0-A433B79C1FF6}" presName="Triangle" presStyleLbl="alignNode1" presStyleIdx="1" presStyleCnt="5"/>
      <dgm:spPr/>
    </dgm:pt>
    <dgm:pt modelId="{C13600B9-1DFD-466F-BE4C-07672AE3E815}" type="pres">
      <dgm:prSet presAssocID="{54737DE0-59FA-4929-A908-1D47CCCC3537}" presName="sibTrans" presStyleCnt="0"/>
      <dgm:spPr/>
    </dgm:pt>
    <dgm:pt modelId="{83D708B0-470C-4578-9913-1EDCF6AAEA1B}" type="pres">
      <dgm:prSet presAssocID="{54737DE0-59FA-4929-A908-1D47CCCC3537}" presName="space" presStyleCnt="0"/>
      <dgm:spPr/>
    </dgm:pt>
    <dgm:pt modelId="{97CE71CE-0437-4D12-9455-C7C554CDE951}" type="pres">
      <dgm:prSet presAssocID="{4B8B6322-932E-463C-BED8-E30B8E4D1F15}" presName="composite" presStyleCnt="0"/>
      <dgm:spPr/>
    </dgm:pt>
    <dgm:pt modelId="{4ADCD3B7-202B-4EF5-8142-80904CC87B44}" type="pres">
      <dgm:prSet presAssocID="{4B8B6322-932E-463C-BED8-E30B8E4D1F15}" presName="LShape" presStyleLbl="alignNode1" presStyleIdx="2" presStyleCnt="5"/>
      <dgm:spPr/>
    </dgm:pt>
    <dgm:pt modelId="{D72A834A-080A-4B08-86B9-7E55007578B4}" type="pres">
      <dgm:prSet presAssocID="{4B8B6322-932E-463C-BED8-E30B8E4D1F15}" presName="ParentText" presStyleLbl="revTx" presStyleIdx="1" presStyleCnt="3">
        <dgm:presLayoutVars>
          <dgm:chMax val="0"/>
          <dgm:chPref val="0"/>
          <dgm:bulletEnabled val="1"/>
        </dgm:presLayoutVars>
      </dgm:prSet>
      <dgm:spPr/>
    </dgm:pt>
    <dgm:pt modelId="{1CD4C1F0-2A58-4387-A0FF-4FC0145867C4}" type="pres">
      <dgm:prSet presAssocID="{4B8B6322-932E-463C-BED8-E30B8E4D1F15}" presName="Triangle" presStyleLbl="alignNode1" presStyleIdx="3" presStyleCnt="5"/>
      <dgm:spPr/>
    </dgm:pt>
    <dgm:pt modelId="{60EEB9D1-1D8E-41DB-A99D-65C36625E26E}" type="pres">
      <dgm:prSet presAssocID="{BA7DE447-1BF9-46FD-BC08-4FB3A8086C7D}" presName="sibTrans" presStyleCnt="0"/>
      <dgm:spPr/>
    </dgm:pt>
    <dgm:pt modelId="{C423CC5F-174D-480D-A582-6C98DCADBBA7}" type="pres">
      <dgm:prSet presAssocID="{BA7DE447-1BF9-46FD-BC08-4FB3A8086C7D}" presName="space" presStyleCnt="0"/>
      <dgm:spPr/>
    </dgm:pt>
    <dgm:pt modelId="{E0B20585-A907-414A-A390-814696ED8249}" type="pres">
      <dgm:prSet presAssocID="{446F7531-B6EE-4111-A244-18014805B355}" presName="composite" presStyleCnt="0"/>
      <dgm:spPr/>
    </dgm:pt>
    <dgm:pt modelId="{58A5E8F8-0038-4A2F-A471-7321A7D4B9E4}" type="pres">
      <dgm:prSet presAssocID="{446F7531-B6EE-4111-A244-18014805B355}" presName="LShape" presStyleLbl="alignNode1" presStyleIdx="4" presStyleCnt="5"/>
      <dgm:spPr/>
    </dgm:pt>
    <dgm:pt modelId="{25801124-AB1A-40E1-BE59-DA337C7B0F41}" type="pres">
      <dgm:prSet presAssocID="{446F7531-B6EE-4111-A244-18014805B355}" presName="ParentText" presStyleLbl="revTx" presStyleIdx="2" presStyleCnt="3">
        <dgm:presLayoutVars>
          <dgm:chMax val="0"/>
          <dgm:chPref val="0"/>
          <dgm:bulletEnabled val="1"/>
        </dgm:presLayoutVars>
      </dgm:prSet>
      <dgm:spPr/>
    </dgm:pt>
  </dgm:ptLst>
  <dgm:cxnLst>
    <dgm:cxn modelId="{3D13C400-4D9C-4824-8A38-975C8F6447BC}" type="presOf" srcId="{DE9E318C-E243-4BBC-B1E0-A433B79C1FF6}" destId="{0251D25A-BC31-412D-8164-3F5B580FF67A}" srcOrd="0" destOrd="0" presId="urn:microsoft.com/office/officeart/2009/3/layout/StepUpProcess"/>
    <dgm:cxn modelId="{84C20703-9A42-4388-B7E8-19F2EC2CB16A}" srcId="{446F7531-B6EE-4111-A244-18014805B355}" destId="{C8721D78-C660-4AE6-A198-718E2DD1A1C7}" srcOrd="2" destOrd="0" parTransId="{C1B12316-7FA7-4920-A2DE-6C484377F613}" sibTransId="{B4E2C86E-54E8-4B89-974D-297029CDA4BA}"/>
    <dgm:cxn modelId="{29FE9F06-1F41-4EA8-A800-7AAF0C22A27E}" srcId="{446F7531-B6EE-4111-A244-18014805B355}" destId="{5B94509E-CCCF-483E-9F18-4AF57F8B71D1}" srcOrd="1" destOrd="0" parTransId="{C2B5C142-7916-4213-A488-9AA0BEDAEE69}" sibTransId="{AC1CF4F9-8DEB-449B-924B-3ACD4010F587}"/>
    <dgm:cxn modelId="{BCA7F307-FA29-404A-BEE2-DB38A9C606DD}" srcId="{DE9E318C-E243-4BBC-B1E0-A433B79C1FF6}" destId="{0962B1E5-1F4E-44F2-AC23-AEE358E3B43F}" srcOrd="0" destOrd="0" parTransId="{1B7BA07D-6726-4F92-96DE-8D0DCD1CA239}" sibTransId="{FFE3E1D8-CC53-4168-84B4-8A848E74012F}"/>
    <dgm:cxn modelId="{FECD2635-D677-4B26-AA66-228FC4F734B7}" srcId="{446F7531-B6EE-4111-A244-18014805B355}" destId="{15BEF025-FA76-472A-B561-BE5F53FA3E9A}" srcOrd="0" destOrd="0" parTransId="{B6457A3B-FA3D-4269-925C-AF69DEC82A2A}" sibTransId="{98367D9D-A6BF-4AE6-9340-45A6531C36DE}"/>
    <dgm:cxn modelId="{3DEF833A-8002-4E48-A313-13C9CE5251C1}" type="presOf" srcId="{C8721D78-C660-4AE6-A198-718E2DD1A1C7}" destId="{25801124-AB1A-40E1-BE59-DA337C7B0F41}" srcOrd="0" destOrd="3" presId="urn:microsoft.com/office/officeart/2009/3/layout/StepUpProcess"/>
    <dgm:cxn modelId="{C24BC349-C581-4E9C-87C2-D90D71DEF179}" type="presOf" srcId="{DE5708BD-FE9D-43A9-865D-CF97877E379F}" destId="{D72A834A-080A-4B08-86B9-7E55007578B4}" srcOrd="0" destOrd="1" presId="urn:microsoft.com/office/officeart/2009/3/layout/StepUpProcess"/>
    <dgm:cxn modelId="{9A79DD6B-5C4D-45E3-B360-B0B177BA714D}" type="presOf" srcId="{67D20665-21A5-4D23-8745-86CFE3CDEE02}" destId="{5B260CFE-DDE6-4EDC-A49F-A65DB105B4DE}" srcOrd="0" destOrd="0" presId="urn:microsoft.com/office/officeart/2009/3/layout/StepUpProcess"/>
    <dgm:cxn modelId="{2987E688-C7B5-435B-AAEB-5B2B9255E083}" type="presOf" srcId="{446F7531-B6EE-4111-A244-18014805B355}" destId="{25801124-AB1A-40E1-BE59-DA337C7B0F41}" srcOrd="0" destOrd="0" presId="urn:microsoft.com/office/officeart/2009/3/layout/StepUpProcess"/>
    <dgm:cxn modelId="{7AE6918B-29E6-473D-A30C-8CBC835B7200}" srcId="{67D20665-21A5-4D23-8745-86CFE3CDEE02}" destId="{4B8B6322-932E-463C-BED8-E30B8E4D1F15}" srcOrd="1" destOrd="0" parTransId="{E4284629-1294-43F5-AD69-9366B78A3D1A}" sibTransId="{BA7DE447-1BF9-46FD-BC08-4FB3A8086C7D}"/>
    <dgm:cxn modelId="{048AB28F-87FF-4F1B-81C3-2003E497C638}" srcId="{67D20665-21A5-4D23-8745-86CFE3CDEE02}" destId="{DE9E318C-E243-4BBC-B1E0-A433B79C1FF6}" srcOrd="0" destOrd="0" parTransId="{FA9DD6FC-1E3E-4447-86FE-3508099A1520}" sibTransId="{54737DE0-59FA-4929-A908-1D47CCCC3537}"/>
    <dgm:cxn modelId="{E57D8F93-4791-4500-9BEA-2ACE5C9E77E1}" type="presOf" srcId="{BACDD04F-CBD7-40CA-9AD4-B9DB15A9A640}" destId="{D72A834A-080A-4B08-86B9-7E55007578B4}" srcOrd="0" destOrd="2" presId="urn:microsoft.com/office/officeart/2009/3/layout/StepUpProcess"/>
    <dgm:cxn modelId="{75EF43A1-F1BE-4F03-B1C1-D525D12587FE}" type="presOf" srcId="{5B94509E-CCCF-483E-9F18-4AF57F8B71D1}" destId="{25801124-AB1A-40E1-BE59-DA337C7B0F41}" srcOrd="0" destOrd="2" presId="urn:microsoft.com/office/officeart/2009/3/layout/StepUpProcess"/>
    <dgm:cxn modelId="{041612A3-0B33-435E-935E-B445248D6AA9}" type="presOf" srcId="{15BEF025-FA76-472A-B561-BE5F53FA3E9A}" destId="{25801124-AB1A-40E1-BE59-DA337C7B0F41}" srcOrd="0" destOrd="1" presId="urn:microsoft.com/office/officeart/2009/3/layout/StepUpProcess"/>
    <dgm:cxn modelId="{495366A5-578A-4283-BF3C-94B10920F08D}" type="presOf" srcId="{0962B1E5-1F4E-44F2-AC23-AEE358E3B43F}" destId="{0251D25A-BC31-412D-8164-3F5B580FF67A}" srcOrd="0" destOrd="1" presId="urn:microsoft.com/office/officeart/2009/3/layout/StepUpProcess"/>
    <dgm:cxn modelId="{74C05EB0-5A1F-4939-ABA9-887851DAF5AB}" srcId="{4B8B6322-932E-463C-BED8-E30B8E4D1F15}" destId="{DE5708BD-FE9D-43A9-865D-CF97877E379F}" srcOrd="0" destOrd="0" parTransId="{DF8E4E96-7718-4493-99F5-9831B3DF4D87}" sibTransId="{8E559D80-ACD0-433E-9A17-E365ED45F1D6}"/>
    <dgm:cxn modelId="{33FABDB5-420B-4D46-AB34-A1D09ED70CB9}" type="presOf" srcId="{F0DE6233-1067-496D-857F-4CA969D5993A}" destId="{0251D25A-BC31-412D-8164-3F5B580FF67A}" srcOrd="0" destOrd="2" presId="urn:microsoft.com/office/officeart/2009/3/layout/StepUpProcess"/>
    <dgm:cxn modelId="{289814B6-B0E0-4894-AD50-DB1E3859A740}" srcId="{4B8B6322-932E-463C-BED8-E30B8E4D1F15}" destId="{BACDD04F-CBD7-40CA-9AD4-B9DB15A9A640}" srcOrd="1" destOrd="0" parTransId="{D3D2429E-EA9C-4967-8952-6CD9B80DD4A9}" sibTransId="{3886A14B-F4D0-4C16-A2E2-9EC029B589A6}"/>
    <dgm:cxn modelId="{9BC546D2-6555-45F6-AFB7-E749CE102C81}" srcId="{DE9E318C-E243-4BBC-B1E0-A433B79C1FF6}" destId="{F0DE6233-1067-496D-857F-4CA969D5993A}" srcOrd="1" destOrd="0" parTransId="{AA6E9003-96B4-42FC-BDCF-B63C1F20D516}" sibTransId="{74AC8273-C363-4754-97F8-A468236A2EF8}"/>
    <dgm:cxn modelId="{1E2CD9D8-5C27-4B81-9F4E-943CF57803E8}" type="presOf" srcId="{4B8B6322-932E-463C-BED8-E30B8E4D1F15}" destId="{D72A834A-080A-4B08-86B9-7E55007578B4}" srcOrd="0" destOrd="0" presId="urn:microsoft.com/office/officeart/2009/3/layout/StepUpProcess"/>
    <dgm:cxn modelId="{F22DFBDF-CA98-447C-A52A-E565EB365479}" srcId="{67D20665-21A5-4D23-8745-86CFE3CDEE02}" destId="{446F7531-B6EE-4111-A244-18014805B355}" srcOrd="2" destOrd="0" parTransId="{3577AA33-CA66-489A-8428-BC2BCE4DD4EF}" sibTransId="{64FD5DB2-9CAC-4D48-8563-6EFD01B275E4}"/>
    <dgm:cxn modelId="{E225E998-A652-493D-8BC4-6627E0D65ED3}" type="presParOf" srcId="{5B260CFE-DDE6-4EDC-A49F-A65DB105B4DE}" destId="{76291291-9690-4E89-BB6D-5C48795939F3}" srcOrd="0" destOrd="0" presId="urn:microsoft.com/office/officeart/2009/3/layout/StepUpProcess"/>
    <dgm:cxn modelId="{F89EF0B6-A946-4672-BD23-B2BC725B9246}" type="presParOf" srcId="{76291291-9690-4E89-BB6D-5C48795939F3}" destId="{5B3B4998-D342-4A67-B6D3-F8971C56C7E7}" srcOrd="0" destOrd="0" presId="urn:microsoft.com/office/officeart/2009/3/layout/StepUpProcess"/>
    <dgm:cxn modelId="{7E17A88C-15D1-4899-B949-3C67871F0A20}" type="presParOf" srcId="{76291291-9690-4E89-BB6D-5C48795939F3}" destId="{0251D25A-BC31-412D-8164-3F5B580FF67A}" srcOrd="1" destOrd="0" presId="urn:microsoft.com/office/officeart/2009/3/layout/StepUpProcess"/>
    <dgm:cxn modelId="{D8E0CBD8-1022-424A-AC1D-2740370937DA}" type="presParOf" srcId="{76291291-9690-4E89-BB6D-5C48795939F3}" destId="{406A34EC-2309-4D65-8EB7-29673EAD3CF3}" srcOrd="2" destOrd="0" presId="urn:microsoft.com/office/officeart/2009/3/layout/StepUpProcess"/>
    <dgm:cxn modelId="{91D1F93F-061E-4571-B166-581D410D71E8}" type="presParOf" srcId="{5B260CFE-DDE6-4EDC-A49F-A65DB105B4DE}" destId="{C13600B9-1DFD-466F-BE4C-07672AE3E815}" srcOrd="1" destOrd="0" presId="urn:microsoft.com/office/officeart/2009/3/layout/StepUpProcess"/>
    <dgm:cxn modelId="{179F9C90-D6EE-49DD-8791-A2F08CDD8814}" type="presParOf" srcId="{C13600B9-1DFD-466F-BE4C-07672AE3E815}" destId="{83D708B0-470C-4578-9913-1EDCF6AAEA1B}" srcOrd="0" destOrd="0" presId="urn:microsoft.com/office/officeart/2009/3/layout/StepUpProcess"/>
    <dgm:cxn modelId="{C6A488C0-2669-4C69-97B8-8F6231DFD973}" type="presParOf" srcId="{5B260CFE-DDE6-4EDC-A49F-A65DB105B4DE}" destId="{97CE71CE-0437-4D12-9455-C7C554CDE951}" srcOrd="2" destOrd="0" presId="urn:microsoft.com/office/officeart/2009/3/layout/StepUpProcess"/>
    <dgm:cxn modelId="{96C242B5-03C9-4E1E-B5CE-F8A918B1ADB9}" type="presParOf" srcId="{97CE71CE-0437-4D12-9455-C7C554CDE951}" destId="{4ADCD3B7-202B-4EF5-8142-80904CC87B44}" srcOrd="0" destOrd="0" presId="urn:microsoft.com/office/officeart/2009/3/layout/StepUpProcess"/>
    <dgm:cxn modelId="{3EDA12C1-4F65-4254-B6B5-C8B94495CF9F}" type="presParOf" srcId="{97CE71CE-0437-4D12-9455-C7C554CDE951}" destId="{D72A834A-080A-4B08-86B9-7E55007578B4}" srcOrd="1" destOrd="0" presId="urn:microsoft.com/office/officeart/2009/3/layout/StepUpProcess"/>
    <dgm:cxn modelId="{8A4B1178-5956-49F8-A5BB-DFB4A5F4EA47}" type="presParOf" srcId="{97CE71CE-0437-4D12-9455-C7C554CDE951}" destId="{1CD4C1F0-2A58-4387-A0FF-4FC0145867C4}" srcOrd="2" destOrd="0" presId="urn:microsoft.com/office/officeart/2009/3/layout/StepUpProcess"/>
    <dgm:cxn modelId="{C06C7E7A-CD4E-47AA-A3A1-E2421A1F52D4}" type="presParOf" srcId="{5B260CFE-DDE6-4EDC-A49F-A65DB105B4DE}" destId="{60EEB9D1-1D8E-41DB-A99D-65C36625E26E}" srcOrd="3" destOrd="0" presId="urn:microsoft.com/office/officeart/2009/3/layout/StepUpProcess"/>
    <dgm:cxn modelId="{3385ECA4-F2E6-4F3B-B52A-9160E35A8EB9}" type="presParOf" srcId="{60EEB9D1-1D8E-41DB-A99D-65C36625E26E}" destId="{C423CC5F-174D-480D-A582-6C98DCADBBA7}" srcOrd="0" destOrd="0" presId="urn:microsoft.com/office/officeart/2009/3/layout/StepUpProcess"/>
    <dgm:cxn modelId="{DAC688F2-015B-4750-939A-6B2614595241}" type="presParOf" srcId="{5B260CFE-DDE6-4EDC-A49F-A65DB105B4DE}" destId="{E0B20585-A907-414A-A390-814696ED8249}" srcOrd="4" destOrd="0" presId="urn:microsoft.com/office/officeart/2009/3/layout/StepUpProcess"/>
    <dgm:cxn modelId="{A87B2E4F-A336-4374-92DA-B4CD74726CF7}" type="presParOf" srcId="{E0B20585-A907-414A-A390-814696ED8249}" destId="{58A5E8F8-0038-4A2F-A471-7321A7D4B9E4}" srcOrd="0" destOrd="0" presId="urn:microsoft.com/office/officeart/2009/3/layout/StepUpProcess"/>
    <dgm:cxn modelId="{743F7A7F-7A76-411E-BAD7-6AE35167B852}" type="presParOf" srcId="{E0B20585-A907-414A-A390-814696ED8249}" destId="{25801124-AB1A-40E1-BE59-DA337C7B0F41}"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84CC733-F8C4-4459-989B-E43256FBB6A9}" type="doc">
      <dgm:prSet loTypeId="urn:microsoft.com/office/officeart/2009/3/layout/StepUpProcess" loCatId="process" qsTypeId="urn:microsoft.com/office/officeart/2005/8/quickstyle/simple1" qsCatId="simple" csTypeId="urn:microsoft.com/office/officeart/2005/8/colors/accent2_4" csCatId="accent2" phldr="1"/>
      <dgm:spPr/>
      <dgm:t>
        <a:bodyPr/>
        <a:lstStyle/>
        <a:p>
          <a:endParaRPr lang="en-MY"/>
        </a:p>
      </dgm:t>
    </dgm:pt>
    <dgm:pt modelId="{F133FC9B-9C6D-4250-A78D-6B1EEF8A4B2B}">
      <dgm:prSet phldrT="[Text]" custT="1"/>
      <dgm:spPr/>
      <dgm:t>
        <a:bodyPr/>
        <a:lstStyle/>
        <a:p>
          <a:pPr algn="l"/>
          <a:r>
            <a:rPr lang="en-MY" sz="2600" b="1" dirty="0">
              <a:latin typeface="Times New Roman" panose="02020603050405020304" pitchFamily="18" charset="0"/>
              <a:cs typeface="Times New Roman" panose="02020603050405020304" pitchFamily="18" charset="0"/>
            </a:rPr>
            <a:t>Study Instrument</a:t>
          </a:r>
        </a:p>
        <a:p>
          <a:pPr algn="l"/>
          <a:r>
            <a:rPr lang="en-GB" sz="2600" dirty="0">
              <a:latin typeface="Times New Roman" panose="02020603050405020304" pitchFamily="18" charset="0"/>
              <a:cs typeface="Times New Roman" panose="02020603050405020304" pitchFamily="18" charset="0"/>
            </a:rPr>
            <a:t>Children Body Image Scale </a:t>
          </a:r>
          <a:r>
            <a:rPr lang="en-GB" sz="2600" b="1" dirty="0">
              <a:latin typeface="Times New Roman" panose="02020603050405020304" pitchFamily="18" charset="0"/>
              <a:cs typeface="Times New Roman" panose="02020603050405020304" pitchFamily="18" charset="0"/>
            </a:rPr>
            <a:t>(CBIS)</a:t>
          </a:r>
        </a:p>
        <a:p>
          <a:pPr algn="l"/>
          <a:r>
            <a:rPr lang="en-GB" sz="2600" dirty="0">
              <a:latin typeface="Times New Roman" panose="02020603050405020304" pitchFamily="18" charset="0"/>
              <a:cs typeface="Times New Roman" panose="02020603050405020304" pitchFamily="18" charset="0"/>
            </a:rPr>
            <a:t>Body Appreciation Scale-2 </a:t>
          </a:r>
          <a:r>
            <a:rPr lang="en-GB" sz="2600" b="1" dirty="0">
              <a:latin typeface="Times New Roman" panose="02020603050405020304" pitchFamily="18" charset="0"/>
              <a:cs typeface="Times New Roman" panose="02020603050405020304" pitchFamily="18" charset="0"/>
            </a:rPr>
            <a:t>(BAS-2C) </a:t>
          </a:r>
        </a:p>
        <a:p>
          <a:pPr algn="l"/>
          <a:r>
            <a:rPr lang="en-GB" sz="2600" dirty="0">
              <a:latin typeface="Times New Roman" panose="02020603050405020304" pitchFamily="18" charset="0"/>
              <a:cs typeface="Times New Roman" panose="02020603050405020304" pitchFamily="18" charset="0"/>
            </a:rPr>
            <a:t>Body Esteem Scale </a:t>
          </a:r>
          <a:r>
            <a:rPr lang="en-GB" sz="2600" b="1" dirty="0">
              <a:latin typeface="Times New Roman" panose="02020603050405020304" pitchFamily="18" charset="0"/>
              <a:cs typeface="Times New Roman" panose="02020603050405020304" pitchFamily="18" charset="0"/>
            </a:rPr>
            <a:t>(BE</a:t>
          </a:r>
          <a:r>
            <a:rPr lang="en-GB" sz="2600" b="0" dirty="0">
              <a:latin typeface="Times New Roman" panose="02020603050405020304" pitchFamily="18" charset="0"/>
              <a:cs typeface="Times New Roman" panose="02020603050405020304" pitchFamily="18" charset="0"/>
            </a:rPr>
            <a:t>S) </a:t>
          </a:r>
        </a:p>
        <a:p>
          <a:pPr algn="l"/>
          <a:r>
            <a:rPr lang="en-GB" sz="2600" b="0" dirty="0">
              <a:latin typeface="Times New Roman" panose="02020603050405020304" pitchFamily="18" charset="0"/>
              <a:cs typeface="Times New Roman" panose="02020603050405020304" pitchFamily="18" charset="0"/>
            </a:rPr>
            <a:t>Dieting behaviour</a:t>
          </a:r>
          <a:endParaRPr lang="en-MY" sz="2600" b="0" dirty="0">
            <a:latin typeface="Times New Roman" panose="02020603050405020304" pitchFamily="18" charset="0"/>
            <a:cs typeface="Times New Roman" panose="02020603050405020304" pitchFamily="18" charset="0"/>
          </a:endParaRPr>
        </a:p>
      </dgm:t>
    </dgm:pt>
    <dgm:pt modelId="{4F99530E-1E41-4F84-94C6-25ED58BDEFCA}" type="parTrans" cxnId="{03288739-EF91-4FCD-BAD9-C5716A5EAAB0}">
      <dgm:prSet/>
      <dgm:spPr/>
      <dgm:t>
        <a:bodyPr/>
        <a:lstStyle/>
        <a:p>
          <a:endParaRPr lang="en-MY" sz="2600">
            <a:latin typeface="Times New Roman" panose="02020603050405020304" pitchFamily="18" charset="0"/>
            <a:cs typeface="Times New Roman" panose="02020603050405020304" pitchFamily="18" charset="0"/>
          </a:endParaRPr>
        </a:p>
      </dgm:t>
    </dgm:pt>
    <dgm:pt modelId="{18A6BE2A-47AD-441A-9455-627641CFF9DD}" type="sibTrans" cxnId="{03288739-EF91-4FCD-BAD9-C5716A5EAAB0}">
      <dgm:prSet/>
      <dgm:spPr/>
      <dgm:t>
        <a:bodyPr/>
        <a:lstStyle/>
        <a:p>
          <a:endParaRPr lang="en-MY" sz="2600">
            <a:latin typeface="Times New Roman" panose="02020603050405020304" pitchFamily="18" charset="0"/>
            <a:cs typeface="Times New Roman" panose="02020603050405020304" pitchFamily="18" charset="0"/>
          </a:endParaRPr>
        </a:p>
      </dgm:t>
    </dgm:pt>
    <dgm:pt modelId="{B39735BC-52C4-4750-A790-C47C25B9262C}">
      <dgm:prSet phldrT="[Text]" custT="1"/>
      <dgm:spPr/>
      <dgm:t>
        <a:bodyPr/>
        <a:lstStyle/>
        <a:p>
          <a:r>
            <a:rPr lang="en-MY" sz="2600" b="1" dirty="0">
              <a:latin typeface="Times New Roman" panose="02020603050405020304" pitchFamily="18" charset="0"/>
              <a:cs typeface="Times New Roman" panose="02020603050405020304" pitchFamily="18" charset="0"/>
            </a:rPr>
            <a:t>Data Collection</a:t>
          </a:r>
        </a:p>
        <a:p>
          <a:r>
            <a:rPr lang="en-GB" sz="2600" dirty="0">
              <a:latin typeface="Times New Roman" panose="02020603050405020304" pitchFamily="18" charset="0"/>
              <a:cs typeface="Times New Roman" panose="02020603050405020304" pitchFamily="18" charset="0"/>
            </a:rPr>
            <a:t>Children were interviewed on a one-to-one basis by trained assessors</a:t>
          </a:r>
          <a:endParaRPr lang="en-MY" sz="2600" dirty="0">
            <a:latin typeface="Times New Roman" panose="02020603050405020304" pitchFamily="18" charset="0"/>
            <a:cs typeface="Times New Roman" panose="02020603050405020304" pitchFamily="18" charset="0"/>
          </a:endParaRPr>
        </a:p>
        <a:p>
          <a:r>
            <a:rPr lang="en-GB" sz="2600" dirty="0">
              <a:latin typeface="Times New Roman" panose="02020603050405020304" pitchFamily="18" charset="0"/>
              <a:cs typeface="Times New Roman" panose="02020603050405020304" pitchFamily="18" charset="0"/>
            </a:rPr>
            <a:t>Children’s BMI Z-score calculated using measured Height &amp; Weight</a:t>
          </a:r>
          <a:endParaRPr lang="en-MY" sz="2600" dirty="0">
            <a:latin typeface="Times New Roman" panose="02020603050405020304" pitchFamily="18" charset="0"/>
            <a:cs typeface="Times New Roman" panose="02020603050405020304" pitchFamily="18" charset="0"/>
          </a:endParaRPr>
        </a:p>
      </dgm:t>
    </dgm:pt>
    <dgm:pt modelId="{A4829BFA-B215-4B93-AFFC-7248450D7EE2}" type="parTrans" cxnId="{74C41E1D-5333-46F0-9631-686BC80C2556}">
      <dgm:prSet/>
      <dgm:spPr/>
      <dgm:t>
        <a:bodyPr/>
        <a:lstStyle/>
        <a:p>
          <a:endParaRPr lang="en-MY" sz="2600">
            <a:latin typeface="Times New Roman" panose="02020603050405020304" pitchFamily="18" charset="0"/>
            <a:cs typeface="Times New Roman" panose="02020603050405020304" pitchFamily="18" charset="0"/>
          </a:endParaRPr>
        </a:p>
      </dgm:t>
    </dgm:pt>
    <dgm:pt modelId="{F406E240-9EF5-4576-BB92-CD7077D25A01}" type="sibTrans" cxnId="{74C41E1D-5333-46F0-9631-686BC80C2556}">
      <dgm:prSet/>
      <dgm:spPr/>
      <dgm:t>
        <a:bodyPr/>
        <a:lstStyle/>
        <a:p>
          <a:endParaRPr lang="en-MY" sz="2600">
            <a:latin typeface="Times New Roman" panose="02020603050405020304" pitchFamily="18" charset="0"/>
            <a:cs typeface="Times New Roman" panose="02020603050405020304" pitchFamily="18" charset="0"/>
          </a:endParaRPr>
        </a:p>
      </dgm:t>
    </dgm:pt>
    <dgm:pt modelId="{8A3012F0-6544-4562-81A3-CAB9255449E2}">
      <dgm:prSet phldrT="[Text]" custT="1"/>
      <dgm:spPr/>
      <dgm:t>
        <a:bodyPr/>
        <a:lstStyle/>
        <a:p>
          <a:r>
            <a:rPr lang="en-MY" sz="2600" b="1">
              <a:latin typeface="Times New Roman" panose="02020603050405020304" pitchFamily="18" charset="0"/>
              <a:cs typeface="Times New Roman" panose="02020603050405020304" pitchFamily="18" charset="0"/>
            </a:rPr>
            <a:t>Data analysis </a:t>
          </a:r>
        </a:p>
        <a:p>
          <a:r>
            <a:rPr lang="en-MY" sz="2600" b="1">
              <a:latin typeface="Times New Roman" panose="02020603050405020304" pitchFamily="18" charset="0"/>
              <a:cs typeface="Times New Roman" panose="02020603050405020304" pitchFamily="18" charset="0"/>
            </a:rPr>
            <a:t>SPSS</a:t>
          </a:r>
        </a:p>
        <a:p>
          <a:r>
            <a:rPr lang="en-MY" sz="2600" b="1">
              <a:latin typeface="Times New Roman" panose="02020603050405020304" pitchFamily="18" charset="0"/>
              <a:cs typeface="Times New Roman" panose="02020603050405020304" pitchFamily="18" charset="0"/>
            </a:rPr>
            <a:t>Frequency</a:t>
          </a:r>
          <a:r>
            <a:rPr lang="en-MY" sz="2600">
              <a:latin typeface="Times New Roman" panose="02020603050405020304" pitchFamily="18" charset="0"/>
              <a:cs typeface="Times New Roman" panose="02020603050405020304" pitchFamily="18" charset="0"/>
            </a:rPr>
            <a:t> of demographic data</a:t>
          </a:r>
        </a:p>
        <a:p>
          <a:r>
            <a:rPr lang="en-GB" sz="2600" b="1">
              <a:latin typeface="Times New Roman" panose="02020603050405020304" pitchFamily="18" charset="0"/>
              <a:cs typeface="Times New Roman" panose="02020603050405020304" pitchFamily="18" charset="0"/>
            </a:rPr>
            <a:t>Mean &amp; Standard deviations </a:t>
          </a:r>
          <a:r>
            <a:rPr lang="en-GB" sz="2600">
              <a:latin typeface="Times New Roman" panose="02020603050405020304" pitchFamily="18" charset="0"/>
              <a:cs typeface="Times New Roman" panose="02020603050405020304" pitchFamily="18" charset="0"/>
            </a:rPr>
            <a:t>of perceived and ideal body image, BMI Z-score, gender, BES and dieting behaviours.</a:t>
          </a:r>
        </a:p>
        <a:p>
          <a:r>
            <a:rPr lang="en-GB" sz="2600" b="1">
              <a:latin typeface="Times New Roman" panose="02020603050405020304" pitchFamily="18" charset="0"/>
              <a:cs typeface="Times New Roman" panose="02020603050405020304" pitchFamily="18" charset="0"/>
            </a:rPr>
            <a:t>Chi-squared analysis </a:t>
          </a:r>
          <a:r>
            <a:rPr lang="en-GB" sz="2600">
              <a:latin typeface="Times New Roman" panose="02020603050405020304" pitchFamily="18" charset="0"/>
              <a:cs typeface="Times New Roman" panose="02020603050405020304" pitchFamily="18" charset="0"/>
            </a:rPr>
            <a:t>to determine the associations</a:t>
          </a:r>
          <a:endParaRPr lang="en-MY" sz="2600" dirty="0">
            <a:latin typeface="Times New Roman" panose="02020603050405020304" pitchFamily="18" charset="0"/>
            <a:cs typeface="Times New Roman" panose="02020603050405020304" pitchFamily="18" charset="0"/>
          </a:endParaRPr>
        </a:p>
      </dgm:t>
    </dgm:pt>
    <dgm:pt modelId="{3B6E4AB0-1F41-411C-9B95-AB5D7AC40A20}" type="parTrans" cxnId="{EACB8412-0500-43E5-928B-8DBCD25AB394}">
      <dgm:prSet/>
      <dgm:spPr/>
      <dgm:t>
        <a:bodyPr/>
        <a:lstStyle/>
        <a:p>
          <a:endParaRPr lang="en-MY" sz="2600">
            <a:latin typeface="Times New Roman" panose="02020603050405020304" pitchFamily="18" charset="0"/>
            <a:cs typeface="Times New Roman" panose="02020603050405020304" pitchFamily="18" charset="0"/>
          </a:endParaRPr>
        </a:p>
      </dgm:t>
    </dgm:pt>
    <dgm:pt modelId="{27891F81-7767-4C6B-9CAA-8C71CAF08973}" type="sibTrans" cxnId="{EACB8412-0500-43E5-928B-8DBCD25AB394}">
      <dgm:prSet/>
      <dgm:spPr/>
      <dgm:t>
        <a:bodyPr/>
        <a:lstStyle/>
        <a:p>
          <a:endParaRPr lang="en-MY" sz="2600">
            <a:latin typeface="Times New Roman" panose="02020603050405020304" pitchFamily="18" charset="0"/>
            <a:cs typeface="Times New Roman" panose="02020603050405020304" pitchFamily="18" charset="0"/>
          </a:endParaRPr>
        </a:p>
      </dgm:t>
    </dgm:pt>
    <dgm:pt modelId="{0DB8F1BE-8967-466F-B104-CD04C4D96A62}" type="pres">
      <dgm:prSet presAssocID="{384CC733-F8C4-4459-989B-E43256FBB6A9}" presName="rootnode" presStyleCnt="0">
        <dgm:presLayoutVars>
          <dgm:chMax/>
          <dgm:chPref/>
          <dgm:dir/>
          <dgm:animLvl val="lvl"/>
        </dgm:presLayoutVars>
      </dgm:prSet>
      <dgm:spPr/>
    </dgm:pt>
    <dgm:pt modelId="{E2EEF970-EA3F-4562-A474-9F41EBB0F266}" type="pres">
      <dgm:prSet presAssocID="{F133FC9B-9C6D-4250-A78D-6B1EEF8A4B2B}" presName="composite" presStyleCnt="0"/>
      <dgm:spPr/>
    </dgm:pt>
    <dgm:pt modelId="{43C49E1D-C4A4-489C-8E4D-9301865056F8}" type="pres">
      <dgm:prSet presAssocID="{F133FC9B-9C6D-4250-A78D-6B1EEF8A4B2B}" presName="LShape" presStyleLbl="alignNode1" presStyleIdx="0" presStyleCnt="5" custLinFactNeighborX="-12688" custLinFactNeighborY="-16809"/>
      <dgm:spPr/>
    </dgm:pt>
    <dgm:pt modelId="{E85A5BC8-4DBF-4489-9DE4-9D2CC73FCE58}" type="pres">
      <dgm:prSet presAssocID="{F133FC9B-9C6D-4250-A78D-6B1EEF8A4B2B}" presName="ParentText" presStyleLbl="revTx" presStyleIdx="0" presStyleCnt="3" custScaleX="93653" custLinFactNeighborX="-14295" custLinFactNeighborY="-11155">
        <dgm:presLayoutVars>
          <dgm:chMax val="0"/>
          <dgm:chPref val="0"/>
          <dgm:bulletEnabled val="1"/>
        </dgm:presLayoutVars>
      </dgm:prSet>
      <dgm:spPr/>
    </dgm:pt>
    <dgm:pt modelId="{DA39D789-3A20-48DF-9322-03B3F054AED5}" type="pres">
      <dgm:prSet presAssocID="{F133FC9B-9C6D-4250-A78D-6B1EEF8A4B2B}" presName="Triangle" presStyleLbl="alignNode1" presStyleIdx="1" presStyleCnt="5" custLinFactNeighborX="-61168" custLinFactNeighborY="-11188"/>
      <dgm:spPr/>
    </dgm:pt>
    <dgm:pt modelId="{D16B28A6-8FB0-4816-8E74-4E2D05072E29}" type="pres">
      <dgm:prSet presAssocID="{18A6BE2A-47AD-441A-9455-627641CFF9DD}" presName="sibTrans" presStyleCnt="0"/>
      <dgm:spPr/>
    </dgm:pt>
    <dgm:pt modelId="{A1DFDE80-C511-4D00-B2CB-59DF7AF51C14}" type="pres">
      <dgm:prSet presAssocID="{18A6BE2A-47AD-441A-9455-627641CFF9DD}" presName="space" presStyleCnt="0"/>
      <dgm:spPr/>
    </dgm:pt>
    <dgm:pt modelId="{B947A54F-1B4E-4E7C-84FF-A03CE5CF5ACA}" type="pres">
      <dgm:prSet presAssocID="{B39735BC-52C4-4750-A790-C47C25B9262C}" presName="composite" presStyleCnt="0"/>
      <dgm:spPr/>
    </dgm:pt>
    <dgm:pt modelId="{E7A60BEB-FE95-4747-8E98-61D5293E3AB7}" type="pres">
      <dgm:prSet presAssocID="{B39735BC-52C4-4750-A790-C47C25B9262C}" presName="LShape" presStyleLbl="alignNode1" presStyleIdx="2" presStyleCnt="5" custLinFactNeighborX="-18428" custLinFactNeighborY="-8057"/>
      <dgm:spPr/>
    </dgm:pt>
    <dgm:pt modelId="{95333207-819F-4FD0-BDF8-2CB2FA563CFB}" type="pres">
      <dgm:prSet presAssocID="{B39735BC-52C4-4750-A790-C47C25B9262C}" presName="ParentText" presStyleLbl="revTx" presStyleIdx="1" presStyleCnt="3" custScaleY="117587" custLinFactNeighborX="-15425" custLinFactNeighborY="8030">
        <dgm:presLayoutVars>
          <dgm:chMax val="0"/>
          <dgm:chPref val="0"/>
          <dgm:bulletEnabled val="1"/>
        </dgm:presLayoutVars>
      </dgm:prSet>
      <dgm:spPr/>
    </dgm:pt>
    <dgm:pt modelId="{E65F1D38-89CF-4464-A445-E3C094854B2B}" type="pres">
      <dgm:prSet presAssocID="{B39735BC-52C4-4750-A790-C47C25B9262C}" presName="Triangle" presStyleLbl="alignNode1" presStyleIdx="3" presStyleCnt="5" custLinFactNeighborX="-85250" custLinFactNeighborY="9651"/>
      <dgm:spPr/>
    </dgm:pt>
    <dgm:pt modelId="{024AB486-342A-4B42-8D88-3C1E8AB8CD9F}" type="pres">
      <dgm:prSet presAssocID="{F406E240-9EF5-4576-BB92-CD7077D25A01}" presName="sibTrans" presStyleCnt="0"/>
      <dgm:spPr/>
    </dgm:pt>
    <dgm:pt modelId="{41852216-72DD-46EB-9917-BCAFE5B2EEA5}" type="pres">
      <dgm:prSet presAssocID="{F406E240-9EF5-4576-BB92-CD7077D25A01}" presName="space" presStyleCnt="0"/>
      <dgm:spPr/>
    </dgm:pt>
    <dgm:pt modelId="{8CB3FD10-297E-4C87-8899-74A6CD062A3C}" type="pres">
      <dgm:prSet presAssocID="{8A3012F0-6544-4562-81A3-CAB9255449E2}" presName="composite" presStyleCnt="0"/>
      <dgm:spPr/>
    </dgm:pt>
    <dgm:pt modelId="{778A5A6F-AB0C-46C5-81AC-A6D84A00B31A}" type="pres">
      <dgm:prSet presAssocID="{8A3012F0-6544-4562-81A3-CAB9255449E2}" presName="LShape" presStyleLbl="alignNode1" presStyleIdx="4" presStyleCnt="5" custLinFactNeighborX="-21596" custLinFactNeighborY="-15045"/>
      <dgm:spPr/>
    </dgm:pt>
    <dgm:pt modelId="{824ED1ED-B7AF-49E9-914A-5ABFDA5467DA}" type="pres">
      <dgm:prSet presAssocID="{8A3012F0-6544-4562-81A3-CAB9255449E2}" presName="ParentText" presStyleLbl="revTx" presStyleIdx="2" presStyleCnt="3" custScaleX="108906" custLinFactNeighborX="-13519" custLinFactNeighborY="-9851">
        <dgm:presLayoutVars>
          <dgm:chMax val="0"/>
          <dgm:chPref val="0"/>
          <dgm:bulletEnabled val="1"/>
        </dgm:presLayoutVars>
      </dgm:prSet>
      <dgm:spPr/>
    </dgm:pt>
  </dgm:ptLst>
  <dgm:cxnLst>
    <dgm:cxn modelId="{A1FB3F12-400A-416E-AA83-349AC4B0D845}" type="presOf" srcId="{B39735BC-52C4-4750-A790-C47C25B9262C}" destId="{95333207-819F-4FD0-BDF8-2CB2FA563CFB}" srcOrd="0" destOrd="0" presId="urn:microsoft.com/office/officeart/2009/3/layout/StepUpProcess"/>
    <dgm:cxn modelId="{EACB8412-0500-43E5-928B-8DBCD25AB394}" srcId="{384CC733-F8C4-4459-989B-E43256FBB6A9}" destId="{8A3012F0-6544-4562-81A3-CAB9255449E2}" srcOrd="2" destOrd="0" parTransId="{3B6E4AB0-1F41-411C-9B95-AB5D7AC40A20}" sibTransId="{27891F81-7767-4C6B-9CAA-8C71CAF08973}"/>
    <dgm:cxn modelId="{74C41E1D-5333-46F0-9631-686BC80C2556}" srcId="{384CC733-F8C4-4459-989B-E43256FBB6A9}" destId="{B39735BC-52C4-4750-A790-C47C25B9262C}" srcOrd="1" destOrd="0" parTransId="{A4829BFA-B215-4B93-AFFC-7248450D7EE2}" sibTransId="{F406E240-9EF5-4576-BB92-CD7077D25A01}"/>
    <dgm:cxn modelId="{03288739-EF91-4FCD-BAD9-C5716A5EAAB0}" srcId="{384CC733-F8C4-4459-989B-E43256FBB6A9}" destId="{F133FC9B-9C6D-4250-A78D-6B1EEF8A4B2B}" srcOrd="0" destOrd="0" parTransId="{4F99530E-1E41-4F84-94C6-25ED58BDEFCA}" sibTransId="{18A6BE2A-47AD-441A-9455-627641CFF9DD}"/>
    <dgm:cxn modelId="{D777AB73-BBDC-48DD-9A98-F659E5C5079E}" type="presOf" srcId="{8A3012F0-6544-4562-81A3-CAB9255449E2}" destId="{824ED1ED-B7AF-49E9-914A-5ABFDA5467DA}" srcOrd="0" destOrd="0" presId="urn:microsoft.com/office/officeart/2009/3/layout/StepUpProcess"/>
    <dgm:cxn modelId="{3CEC34D3-D6A7-42A7-A357-5D0DECE9B567}" type="presOf" srcId="{384CC733-F8C4-4459-989B-E43256FBB6A9}" destId="{0DB8F1BE-8967-466F-B104-CD04C4D96A62}" srcOrd="0" destOrd="0" presId="urn:microsoft.com/office/officeart/2009/3/layout/StepUpProcess"/>
    <dgm:cxn modelId="{7A638FF6-3810-455E-861A-74056FD2FCCE}" type="presOf" srcId="{F133FC9B-9C6D-4250-A78D-6B1EEF8A4B2B}" destId="{E85A5BC8-4DBF-4489-9DE4-9D2CC73FCE58}" srcOrd="0" destOrd="0" presId="urn:microsoft.com/office/officeart/2009/3/layout/StepUpProcess"/>
    <dgm:cxn modelId="{C12AD6CF-6CD0-459E-A73D-7C2C5B9A0AE2}" type="presParOf" srcId="{0DB8F1BE-8967-466F-B104-CD04C4D96A62}" destId="{E2EEF970-EA3F-4562-A474-9F41EBB0F266}" srcOrd="0" destOrd="0" presId="urn:microsoft.com/office/officeart/2009/3/layout/StepUpProcess"/>
    <dgm:cxn modelId="{D83AD34C-97A6-4D4A-B24C-062740282544}" type="presParOf" srcId="{E2EEF970-EA3F-4562-A474-9F41EBB0F266}" destId="{43C49E1D-C4A4-489C-8E4D-9301865056F8}" srcOrd="0" destOrd="0" presId="urn:microsoft.com/office/officeart/2009/3/layout/StepUpProcess"/>
    <dgm:cxn modelId="{D611E676-1FD9-4902-A30F-67402BD996E9}" type="presParOf" srcId="{E2EEF970-EA3F-4562-A474-9F41EBB0F266}" destId="{E85A5BC8-4DBF-4489-9DE4-9D2CC73FCE58}" srcOrd="1" destOrd="0" presId="urn:microsoft.com/office/officeart/2009/3/layout/StepUpProcess"/>
    <dgm:cxn modelId="{DF4155CA-3F38-4D04-BF3E-F6C8D52DB2C0}" type="presParOf" srcId="{E2EEF970-EA3F-4562-A474-9F41EBB0F266}" destId="{DA39D789-3A20-48DF-9322-03B3F054AED5}" srcOrd="2" destOrd="0" presId="urn:microsoft.com/office/officeart/2009/3/layout/StepUpProcess"/>
    <dgm:cxn modelId="{4A758046-28A8-44AE-B20B-B43FC129FFA9}" type="presParOf" srcId="{0DB8F1BE-8967-466F-B104-CD04C4D96A62}" destId="{D16B28A6-8FB0-4816-8E74-4E2D05072E29}" srcOrd="1" destOrd="0" presId="urn:microsoft.com/office/officeart/2009/3/layout/StepUpProcess"/>
    <dgm:cxn modelId="{CCD5A566-C65A-421B-B3EA-C2BB5A93347B}" type="presParOf" srcId="{D16B28A6-8FB0-4816-8E74-4E2D05072E29}" destId="{A1DFDE80-C511-4D00-B2CB-59DF7AF51C14}" srcOrd="0" destOrd="0" presId="urn:microsoft.com/office/officeart/2009/3/layout/StepUpProcess"/>
    <dgm:cxn modelId="{B5B909F7-8418-4F02-AD78-4823675AC14A}" type="presParOf" srcId="{0DB8F1BE-8967-466F-B104-CD04C4D96A62}" destId="{B947A54F-1B4E-4E7C-84FF-A03CE5CF5ACA}" srcOrd="2" destOrd="0" presId="urn:microsoft.com/office/officeart/2009/3/layout/StepUpProcess"/>
    <dgm:cxn modelId="{9275428A-D5E5-4454-B474-F63FA1305E3E}" type="presParOf" srcId="{B947A54F-1B4E-4E7C-84FF-A03CE5CF5ACA}" destId="{E7A60BEB-FE95-4747-8E98-61D5293E3AB7}" srcOrd="0" destOrd="0" presId="urn:microsoft.com/office/officeart/2009/3/layout/StepUpProcess"/>
    <dgm:cxn modelId="{9A92EC9E-506D-4A98-9A6B-6C0F3B22D24B}" type="presParOf" srcId="{B947A54F-1B4E-4E7C-84FF-A03CE5CF5ACA}" destId="{95333207-819F-4FD0-BDF8-2CB2FA563CFB}" srcOrd="1" destOrd="0" presId="urn:microsoft.com/office/officeart/2009/3/layout/StepUpProcess"/>
    <dgm:cxn modelId="{9972F578-D2A2-4945-BA1B-9D43E7C86922}" type="presParOf" srcId="{B947A54F-1B4E-4E7C-84FF-A03CE5CF5ACA}" destId="{E65F1D38-89CF-4464-A445-E3C094854B2B}" srcOrd="2" destOrd="0" presId="urn:microsoft.com/office/officeart/2009/3/layout/StepUpProcess"/>
    <dgm:cxn modelId="{B8989A00-A451-4F9B-A795-F6CDA1A214B0}" type="presParOf" srcId="{0DB8F1BE-8967-466F-B104-CD04C4D96A62}" destId="{024AB486-342A-4B42-8D88-3C1E8AB8CD9F}" srcOrd="3" destOrd="0" presId="urn:microsoft.com/office/officeart/2009/3/layout/StepUpProcess"/>
    <dgm:cxn modelId="{460DE4C8-9930-4AEC-9B1D-4C2A51FD7416}" type="presParOf" srcId="{024AB486-342A-4B42-8D88-3C1E8AB8CD9F}" destId="{41852216-72DD-46EB-9917-BCAFE5B2EEA5}" srcOrd="0" destOrd="0" presId="urn:microsoft.com/office/officeart/2009/3/layout/StepUpProcess"/>
    <dgm:cxn modelId="{AD7255FC-99CC-4A36-838C-8F327C37E040}" type="presParOf" srcId="{0DB8F1BE-8967-466F-B104-CD04C4D96A62}" destId="{8CB3FD10-297E-4C87-8899-74A6CD062A3C}" srcOrd="4" destOrd="0" presId="urn:microsoft.com/office/officeart/2009/3/layout/StepUpProcess"/>
    <dgm:cxn modelId="{BE2844CC-F79C-4424-9552-156EC0D199A2}" type="presParOf" srcId="{8CB3FD10-297E-4C87-8899-74A6CD062A3C}" destId="{778A5A6F-AB0C-46C5-81AC-A6D84A00B31A}" srcOrd="0" destOrd="0" presId="urn:microsoft.com/office/officeart/2009/3/layout/StepUpProcess"/>
    <dgm:cxn modelId="{28763016-1969-4D9F-88C3-8C04A3BFB4C3}" type="presParOf" srcId="{8CB3FD10-297E-4C87-8899-74A6CD062A3C}" destId="{824ED1ED-B7AF-49E9-914A-5ABFDA5467DA}"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EA8BFF1-1C3A-4540-A840-E17E16BFD021}" type="doc">
      <dgm:prSet loTypeId="urn:microsoft.com/office/officeart/2005/8/layout/matrix3" loCatId="matrix" qsTypeId="urn:microsoft.com/office/officeart/2005/8/quickstyle/simple5" qsCatId="simple" csTypeId="urn:microsoft.com/office/officeart/2005/8/colors/colorful1" csCatId="colorful" phldr="1"/>
      <dgm:spPr/>
      <dgm:t>
        <a:bodyPr/>
        <a:lstStyle/>
        <a:p>
          <a:endParaRPr lang="en-MY"/>
        </a:p>
      </dgm:t>
    </dgm:pt>
    <dgm:pt modelId="{88DCC6E4-CA7B-4DBA-82CF-8FB3E16D8409}">
      <dgm:prSet custT="1"/>
      <dgm:spPr/>
      <dgm:t>
        <a:bodyPr/>
        <a:lstStyle/>
        <a:p>
          <a:r>
            <a:rPr lang="en-GB" sz="2800" b="1" dirty="0">
              <a:solidFill>
                <a:schemeClr val="bg1"/>
              </a:solidFill>
            </a:rPr>
            <a:t>Most children accurately perceived their body weight and generally have a high body appreciation and body esteem. </a:t>
          </a:r>
          <a:endParaRPr lang="en-MY" sz="2800" b="1" dirty="0">
            <a:solidFill>
              <a:schemeClr val="bg1"/>
            </a:solidFill>
          </a:endParaRPr>
        </a:p>
      </dgm:t>
    </dgm:pt>
    <dgm:pt modelId="{53226D56-CBFD-4A00-9DE4-404617E4A344}" type="parTrans" cxnId="{E8689D80-0915-45D3-9136-BB02FA4C1F75}">
      <dgm:prSet/>
      <dgm:spPr/>
      <dgm:t>
        <a:bodyPr/>
        <a:lstStyle/>
        <a:p>
          <a:endParaRPr lang="en-MY" sz="2400"/>
        </a:p>
      </dgm:t>
    </dgm:pt>
    <dgm:pt modelId="{BB70D5C7-5DC1-4C55-B083-F91D8B5D5816}" type="sibTrans" cxnId="{E8689D80-0915-45D3-9136-BB02FA4C1F75}">
      <dgm:prSet/>
      <dgm:spPr/>
      <dgm:t>
        <a:bodyPr/>
        <a:lstStyle/>
        <a:p>
          <a:endParaRPr lang="en-MY" sz="2400"/>
        </a:p>
      </dgm:t>
    </dgm:pt>
    <dgm:pt modelId="{0C8D7B66-8DE3-4E10-ABC7-B93D64AA5B25}">
      <dgm:prSet custT="1"/>
      <dgm:spPr/>
      <dgm:t>
        <a:bodyPr/>
        <a:lstStyle/>
        <a:p>
          <a:r>
            <a:rPr lang="en-US" sz="2800" b="1" dirty="0"/>
            <a:t>Childhood body weight and shape issues emotionally and psychologically affect the children</a:t>
          </a:r>
          <a:endParaRPr lang="en-MY" sz="2800" b="1" dirty="0"/>
        </a:p>
      </dgm:t>
    </dgm:pt>
    <dgm:pt modelId="{C1DA2BFD-F448-4D44-80FF-8BE4DB0D4082}" type="parTrans" cxnId="{EACE8E07-9C29-4CAF-8A12-B010E1A35895}">
      <dgm:prSet/>
      <dgm:spPr/>
      <dgm:t>
        <a:bodyPr/>
        <a:lstStyle/>
        <a:p>
          <a:endParaRPr lang="en-MY" sz="2400"/>
        </a:p>
      </dgm:t>
    </dgm:pt>
    <dgm:pt modelId="{067C39A3-0C06-44A2-8673-DD086669585F}" type="sibTrans" cxnId="{EACE8E07-9C29-4CAF-8A12-B010E1A35895}">
      <dgm:prSet/>
      <dgm:spPr/>
      <dgm:t>
        <a:bodyPr/>
        <a:lstStyle/>
        <a:p>
          <a:endParaRPr lang="en-MY" sz="2400"/>
        </a:p>
      </dgm:t>
    </dgm:pt>
    <dgm:pt modelId="{E2F40C99-825E-4ABB-9EF2-B09E6D6E3F15}">
      <dgm:prSet custT="1"/>
      <dgm:spPr/>
      <dgm:t>
        <a:bodyPr/>
        <a:lstStyle/>
        <a:p>
          <a:r>
            <a:rPr lang="en-US" sz="2800" b="1" dirty="0"/>
            <a:t>Major healthcare concern as this can foreshadow serious health issues during their adulthood</a:t>
          </a:r>
          <a:endParaRPr lang="en-MY" sz="2800" b="1" dirty="0"/>
        </a:p>
      </dgm:t>
    </dgm:pt>
    <dgm:pt modelId="{DD6022BB-D9F7-4050-BF58-4AC7F8CAF3F6}" type="parTrans" cxnId="{4C9CC99B-C35A-404C-A08C-AEFA635A2293}">
      <dgm:prSet/>
      <dgm:spPr/>
      <dgm:t>
        <a:bodyPr/>
        <a:lstStyle/>
        <a:p>
          <a:endParaRPr lang="en-MY" sz="2400"/>
        </a:p>
      </dgm:t>
    </dgm:pt>
    <dgm:pt modelId="{429EA2E0-3750-4567-BD8B-DA4034CF996D}" type="sibTrans" cxnId="{4C9CC99B-C35A-404C-A08C-AEFA635A2293}">
      <dgm:prSet/>
      <dgm:spPr/>
      <dgm:t>
        <a:bodyPr/>
        <a:lstStyle/>
        <a:p>
          <a:endParaRPr lang="en-MY" sz="2400"/>
        </a:p>
      </dgm:t>
    </dgm:pt>
    <dgm:pt modelId="{09C85055-A318-4C88-AAA1-D07381E29DAE}">
      <dgm:prSet custT="1"/>
      <dgm:spPr/>
      <dgm:t>
        <a:bodyPr/>
        <a:lstStyle/>
        <a:p>
          <a:r>
            <a:rPr lang="en-GB" sz="2800" b="1" dirty="0"/>
            <a:t>Behavioural interventions and counselling targeting children with low scores in the upcoming phases of their life are essential to support them . </a:t>
          </a:r>
          <a:endParaRPr lang="en-MY" sz="2800" b="1" dirty="0"/>
        </a:p>
      </dgm:t>
    </dgm:pt>
    <dgm:pt modelId="{EE8E99BF-CF30-46D3-814D-2C6FD173BF1C}" type="parTrans" cxnId="{8F022D07-41C8-47BF-BB3A-119A7510AA1E}">
      <dgm:prSet/>
      <dgm:spPr/>
      <dgm:t>
        <a:bodyPr/>
        <a:lstStyle/>
        <a:p>
          <a:endParaRPr lang="en-MY" sz="2400"/>
        </a:p>
      </dgm:t>
    </dgm:pt>
    <dgm:pt modelId="{EFB35AE5-3F09-4E37-B388-6AA7E27A8908}" type="sibTrans" cxnId="{8F022D07-41C8-47BF-BB3A-119A7510AA1E}">
      <dgm:prSet/>
      <dgm:spPr/>
      <dgm:t>
        <a:bodyPr/>
        <a:lstStyle/>
        <a:p>
          <a:endParaRPr lang="en-MY" sz="2400"/>
        </a:p>
      </dgm:t>
    </dgm:pt>
    <dgm:pt modelId="{95D7D1DF-9E8E-4ACF-AA51-E749217752E2}" type="pres">
      <dgm:prSet presAssocID="{8EA8BFF1-1C3A-4540-A840-E17E16BFD021}" presName="matrix" presStyleCnt="0">
        <dgm:presLayoutVars>
          <dgm:chMax val="1"/>
          <dgm:dir/>
          <dgm:resizeHandles val="exact"/>
        </dgm:presLayoutVars>
      </dgm:prSet>
      <dgm:spPr/>
    </dgm:pt>
    <dgm:pt modelId="{A71BB9C5-ACF5-42EF-AF73-C17E29C89001}" type="pres">
      <dgm:prSet presAssocID="{8EA8BFF1-1C3A-4540-A840-E17E16BFD021}" presName="diamond" presStyleLbl="bgShp" presStyleIdx="0" presStyleCnt="1"/>
      <dgm:spPr/>
    </dgm:pt>
    <dgm:pt modelId="{8A27E415-736E-4596-B0A9-157D3B7302AA}" type="pres">
      <dgm:prSet presAssocID="{8EA8BFF1-1C3A-4540-A840-E17E16BFD021}" presName="quad1" presStyleLbl="node1" presStyleIdx="0" presStyleCnt="4" custScaleX="149470" custScaleY="116400" custLinFactNeighborX="-93779" custLinFactNeighborY="-1329">
        <dgm:presLayoutVars>
          <dgm:chMax val="0"/>
          <dgm:chPref val="0"/>
          <dgm:bulletEnabled val="1"/>
        </dgm:presLayoutVars>
      </dgm:prSet>
      <dgm:spPr/>
    </dgm:pt>
    <dgm:pt modelId="{6B67236E-C23F-41F4-9C24-E9D74F5678BA}" type="pres">
      <dgm:prSet presAssocID="{8EA8BFF1-1C3A-4540-A840-E17E16BFD021}" presName="quad2" presStyleLbl="node1" presStyleIdx="1" presStyleCnt="4" custScaleX="153053" custLinFactX="11102" custLinFactNeighborX="100000" custLinFactNeighborY="4822">
        <dgm:presLayoutVars>
          <dgm:chMax val="0"/>
          <dgm:chPref val="0"/>
          <dgm:bulletEnabled val="1"/>
        </dgm:presLayoutVars>
      </dgm:prSet>
      <dgm:spPr/>
    </dgm:pt>
    <dgm:pt modelId="{473CC471-C268-48F3-A507-15890AEAB86A}" type="pres">
      <dgm:prSet presAssocID="{8EA8BFF1-1C3A-4540-A840-E17E16BFD021}" presName="quad3" presStyleLbl="node1" presStyleIdx="2" presStyleCnt="4" custScaleX="150869" custScaleY="108316" custLinFactNeighborX="-90713" custLinFactNeighborY="12598">
        <dgm:presLayoutVars>
          <dgm:chMax val="0"/>
          <dgm:chPref val="0"/>
          <dgm:bulletEnabled val="1"/>
        </dgm:presLayoutVars>
      </dgm:prSet>
      <dgm:spPr/>
    </dgm:pt>
    <dgm:pt modelId="{593C4D72-7764-4DFB-8BCB-E58F1E75BF72}" type="pres">
      <dgm:prSet presAssocID="{8EA8BFF1-1C3A-4540-A840-E17E16BFD021}" presName="quad4" presStyleLbl="node1" presStyleIdx="3" presStyleCnt="4" custScaleX="176603" custScaleY="119660" custLinFactX="2147" custLinFactNeighborX="100000" custLinFactNeighborY="12598">
        <dgm:presLayoutVars>
          <dgm:chMax val="0"/>
          <dgm:chPref val="0"/>
          <dgm:bulletEnabled val="1"/>
        </dgm:presLayoutVars>
      </dgm:prSet>
      <dgm:spPr/>
    </dgm:pt>
  </dgm:ptLst>
  <dgm:cxnLst>
    <dgm:cxn modelId="{74787905-1D84-4044-8F0A-CE90A0706DF9}" type="presOf" srcId="{0C8D7B66-8DE3-4E10-ABC7-B93D64AA5B25}" destId="{6B67236E-C23F-41F4-9C24-E9D74F5678BA}" srcOrd="0" destOrd="0" presId="urn:microsoft.com/office/officeart/2005/8/layout/matrix3"/>
    <dgm:cxn modelId="{8F022D07-41C8-47BF-BB3A-119A7510AA1E}" srcId="{8EA8BFF1-1C3A-4540-A840-E17E16BFD021}" destId="{09C85055-A318-4C88-AAA1-D07381E29DAE}" srcOrd="3" destOrd="0" parTransId="{EE8E99BF-CF30-46D3-814D-2C6FD173BF1C}" sibTransId="{EFB35AE5-3F09-4E37-B388-6AA7E27A8908}"/>
    <dgm:cxn modelId="{EACE8E07-9C29-4CAF-8A12-B010E1A35895}" srcId="{8EA8BFF1-1C3A-4540-A840-E17E16BFD021}" destId="{0C8D7B66-8DE3-4E10-ABC7-B93D64AA5B25}" srcOrd="1" destOrd="0" parTransId="{C1DA2BFD-F448-4D44-80FF-8BE4DB0D4082}" sibTransId="{067C39A3-0C06-44A2-8673-DD086669585F}"/>
    <dgm:cxn modelId="{E1E56833-4BA5-4A15-B50A-60CC3B3620AA}" type="presOf" srcId="{8EA8BFF1-1C3A-4540-A840-E17E16BFD021}" destId="{95D7D1DF-9E8E-4ACF-AA51-E749217752E2}" srcOrd="0" destOrd="0" presId="urn:microsoft.com/office/officeart/2005/8/layout/matrix3"/>
    <dgm:cxn modelId="{D84FE079-9654-4F9D-9AC1-C146E2E64561}" type="presOf" srcId="{09C85055-A318-4C88-AAA1-D07381E29DAE}" destId="{593C4D72-7764-4DFB-8BCB-E58F1E75BF72}" srcOrd="0" destOrd="0" presId="urn:microsoft.com/office/officeart/2005/8/layout/matrix3"/>
    <dgm:cxn modelId="{E8689D80-0915-45D3-9136-BB02FA4C1F75}" srcId="{8EA8BFF1-1C3A-4540-A840-E17E16BFD021}" destId="{88DCC6E4-CA7B-4DBA-82CF-8FB3E16D8409}" srcOrd="0" destOrd="0" parTransId="{53226D56-CBFD-4A00-9DE4-404617E4A344}" sibTransId="{BB70D5C7-5DC1-4C55-B083-F91D8B5D5816}"/>
    <dgm:cxn modelId="{4C9CC99B-C35A-404C-A08C-AEFA635A2293}" srcId="{8EA8BFF1-1C3A-4540-A840-E17E16BFD021}" destId="{E2F40C99-825E-4ABB-9EF2-B09E6D6E3F15}" srcOrd="2" destOrd="0" parTransId="{DD6022BB-D9F7-4050-BF58-4AC7F8CAF3F6}" sibTransId="{429EA2E0-3750-4567-BD8B-DA4034CF996D}"/>
    <dgm:cxn modelId="{7F4A63BC-A804-43FF-8485-4959262A40DF}" type="presOf" srcId="{88DCC6E4-CA7B-4DBA-82CF-8FB3E16D8409}" destId="{8A27E415-736E-4596-B0A9-157D3B7302AA}" srcOrd="0" destOrd="0" presId="urn:microsoft.com/office/officeart/2005/8/layout/matrix3"/>
    <dgm:cxn modelId="{71CAA2FE-8094-4A32-8A27-3D5E68B1DB7E}" type="presOf" srcId="{E2F40C99-825E-4ABB-9EF2-B09E6D6E3F15}" destId="{473CC471-C268-48F3-A507-15890AEAB86A}" srcOrd="0" destOrd="0" presId="urn:microsoft.com/office/officeart/2005/8/layout/matrix3"/>
    <dgm:cxn modelId="{FCF88688-0D7B-49D9-A18A-549EDF03AF76}" type="presParOf" srcId="{95D7D1DF-9E8E-4ACF-AA51-E749217752E2}" destId="{A71BB9C5-ACF5-42EF-AF73-C17E29C89001}" srcOrd="0" destOrd="0" presId="urn:microsoft.com/office/officeart/2005/8/layout/matrix3"/>
    <dgm:cxn modelId="{6C8EAA6A-AE15-4A4E-8430-6038103AD7E4}" type="presParOf" srcId="{95D7D1DF-9E8E-4ACF-AA51-E749217752E2}" destId="{8A27E415-736E-4596-B0A9-157D3B7302AA}" srcOrd="1" destOrd="0" presId="urn:microsoft.com/office/officeart/2005/8/layout/matrix3"/>
    <dgm:cxn modelId="{387073AE-ECEF-4D1D-B9DE-92FEC67AC165}" type="presParOf" srcId="{95D7D1DF-9E8E-4ACF-AA51-E749217752E2}" destId="{6B67236E-C23F-41F4-9C24-E9D74F5678BA}" srcOrd="2" destOrd="0" presId="urn:microsoft.com/office/officeart/2005/8/layout/matrix3"/>
    <dgm:cxn modelId="{9F9740A2-8558-4755-9EF8-8F3CCBA01C5E}" type="presParOf" srcId="{95D7D1DF-9E8E-4ACF-AA51-E749217752E2}" destId="{473CC471-C268-48F3-A507-15890AEAB86A}" srcOrd="3" destOrd="0" presId="urn:microsoft.com/office/officeart/2005/8/layout/matrix3"/>
    <dgm:cxn modelId="{2A8A8E83-AA25-4446-AEAA-5423E03B4A0F}" type="presParOf" srcId="{95D7D1DF-9E8E-4ACF-AA51-E749217752E2}" destId="{593C4D72-7764-4DFB-8BCB-E58F1E75BF72}"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20422-6837-408C-98E5-9CD6350AEDC3}">
      <dsp:nvSpPr>
        <dsp:cNvPr id="0" name=""/>
        <dsp:cNvSpPr/>
      </dsp:nvSpPr>
      <dsp:spPr>
        <a:xfrm>
          <a:off x="0" y="-45569"/>
          <a:ext cx="4722165" cy="580678"/>
        </a:xfrm>
        <a:prstGeom prst="rect">
          <a:avLst/>
        </a:prstGeom>
        <a:solidFill>
          <a:schemeClr val="accent2">
            <a:shade val="50000"/>
            <a:hueOff val="0"/>
            <a:satOff val="0"/>
            <a:lumOff val="0"/>
            <a:alphaOff val="0"/>
          </a:schemeClr>
        </a:solidFill>
        <a:ln w="19050" cap="flat" cmpd="sng" algn="ctr">
          <a:solidFill>
            <a:schemeClr val="accent2">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MY" sz="2400" b="1" kern="1200" dirty="0"/>
            <a:t>PERCEPTION OF BODY WEIGHT</a:t>
          </a:r>
        </a:p>
      </dsp:txBody>
      <dsp:txXfrm>
        <a:off x="0" y="-45569"/>
        <a:ext cx="4722165" cy="580678"/>
      </dsp:txXfrm>
    </dsp:sp>
    <dsp:sp modelId="{1CE8E1C4-7EBC-48B0-A688-BE1EA9B864CE}">
      <dsp:nvSpPr>
        <dsp:cNvPr id="0" name=""/>
        <dsp:cNvSpPr/>
      </dsp:nvSpPr>
      <dsp:spPr>
        <a:xfrm>
          <a:off x="4615" y="535109"/>
          <a:ext cx="4722165" cy="2031299"/>
        </a:xfrm>
        <a:prstGeom prst="rect">
          <a:avLst/>
        </a:prstGeom>
        <a:solidFill>
          <a:schemeClr val="accent2">
            <a:alpha val="90000"/>
            <a:tint val="55000"/>
            <a:hueOff val="0"/>
            <a:satOff val="0"/>
            <a:lumOff val="0"/>
            <a:alphaOff val="0"/>
          </a:schemeClr>
        </a:solidFill>
        <a:ln w="19050" cap="flat" cmpd="sng" algn="ctr">
          <a:solidFill>
            <a:schemeClr val="accent2">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GB" sz="2400" kern="1200" dirty="0"/>
            <a:t>How one evaluates his or her body image with their feelings, behaviours and thoughts regarding weight and physical appearance</a:t>
          </a:r>
          <a:endParaRPr lang="en-MY" sz="2400" kern="1200" dirty="0"/>
        </a:p>
      </dsp:txBody>
      <dsp:txXfrm>
        <a:off x="4615" y="535109"/>
        <a:ext cx="4722165" cy="20312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20422-6837-408C-98E5-9CD6350AEDC3}">
      <dsp:nvSpPr>
        <dsp:cNvPr id="0" name=""/>
        <dsp:cNvSpPr/>
      </dsp:nvSpPr>
      <dsp:spPr>
        <a:xfrm>
          <a:off x="0" y="0"/>
          <a:ext cx="5416838" cy="785869"/>
        </a:xfrm>
        <a:prstGeom prst="rect">
          <a:avLst/>
        </a:prstGeom>
        <a:solidFill>
          <a:schemeClr val="accent2">
            <a:shade val="50000"/>
            <a:hueOff val="0"/>
            <a:satOff val="0"/>
            <a:lumOff val="0"/>
            <a:alphaOff val="0"/>
          </a:schemeClr>
        </a:solidFill>
        <a:ln w="19050" cap="flat" cmpd="sng" algn="ctr">
          <a:solidFill>
            <a:schemeClr val="accent2">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MY" sz="2800" b="1" kern="1200" dirty="0"/>
            <a:t>BODY IMAGE</a:t>
          </a:r>
        </a:p>
      </dsp:txBody>
      <dsp:txXfrm>
        <a:off x="0" y="0"/>
        <a:ext cx="5416838" cy="785869"/>
      </dsp:txXfrm>
    </dsp:sp>
    <dsp:sp modelId="{1CE8E1C4-7EBC-48B0-A688-BE1EA9B864CE}">
      <dsp:nvSpPr>
        <dsp:cNvPr id="0" name=""/>
        <dsp:cNvSpPr/>
      </dsp:nvSpPr>
      <dsp:spPr>
        <a:xfrm>
          <a:off x="0" y="803964"/>
          <a:ext cx="5432764" cy="1712880"/>
        </a:xfrm>
        <a:prstGeom prst="rect">
          <a:avLst/>
        </a:prstGeom>
        <a:solidFill>
          <a:schemeClr val="accent2">
            <a:alpha val="90000"/>
            <a:tint val="55000"/>
            <a:hueOff val="0"/>
            <a:satOff val="0"/>
            <a:lumOff val="0"/>
            <a:alphaOff val="0"/>
          </a:schemeClr>
        </a:solidFill>
        <a:ln w="19050" cap="flat" cmpd="sng" algn="ctr">
          <a:solidFill>
            <a:schemeClr val="accent2">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GB" sz="2400" kern="1200" dirty="0"/>
            <a:t>How one recognizes, feels, thinks and acts towards his/her body</a:t>
          </a:r>
          <a:endParaRPr lang="en-MY" sz="2400" kern="1200" dirty="0"/>
        </a:p>
      </dsp:txBody>
      <dsp:txXfrm>
        <a:off x="0" y="803964"/>
        <a:ext cx="5432764" cy="17128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20422-6837-408C-98E5-9CD6350AEDC3}">
      <dsp:nvSpPr>
        <dsp:cNvPr id="0" name=""/>
        <dsp:cNvSpPr/>
      </dsp:nvSpPr>
      <dsp:spPr>
        <a:xfrm>
          <a:off x="0" y="55459"/>
          <a:ext cx="4726781" cy="835200"/>
        </a:xfrm>
        <a:prstGeom prst="rect">
          <a:avLst/>
        </a:prstGeom>
        <a:solidFill>
          <a:schemeClr val="accent2">
            <a:shade val="50000"/>
            <a:hueOff val="0"/>
            <a:satOff val="0"/>
            <a:lumOff val="0"/>
            <a:alphaOff val="0"/>
          </a:schemeClr>
        </a:solidFill>
        <a:ln w="19050" cap="flat" cmpd="sng" algn="ctr">
          <a:solidFill>
            <a:schemeClr val="accent2">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MY" sz="2800" b="1" kern="1200" dirty="0"/>
            <a:t>BODY APPRECIATION</a:t>
          </a:r>
        </a:p>
      </dsp:txBody>
      <dsp:txXfrm>
        <a:off x="0" y="55459"/>
        <a:ext cx="4726781" cy="835200"/>
      </dsp:txXfrm>
    </dsp:sp>
    <dsp:sp modelId="{1CE8E1C4-7EBC-48B0-A688-BE1EA9B864CE}">
      <dsp:nvSpPr>
        <dsp:cNvPr id="0" name=""/>
        <dsp:cNvSpPr/>
      </dsp:nvSpPr>
      <dsp:spPr>
        <a:xfrm>
          <a:off x="0" y="849134"/>
          <a:ext cx="4726781" cy="1671705"/>
        </a:xfrm>
        <a:prstGeom prst="rect">
          <a:avLst/>
        </a:prstGeom>
        <a:solidFill>
          <a:schemeClr val="accent2">
            <a:alpha val="90000"/>
            <a:tint val="55000"/>
            <a:hueOff val="0"/>
            <a:satOff val="0"/>
            <a:lumOff val="0"/>
            <a:alphaOff val="0"/>
          </a:schemeClr>
        </a:solidFill>
        <a:ln w="19050" cap="flat" cmpd="sng" algn="ctr">
          <a:solidFill>
            <a:schemeClr val="accent2">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GB" sz="2400" kern="1200" dirty="0"/>
            <a:t>Accepting, having appropriate views or beliefs towards and respecting or appreciating one’s body</a:t>
          </a:r>
          <a:endParaRPr lang="en-MY" sz="2400" kern="1200" dirty="0"/>
        </a:p>
      </dsp:txBody>
      <dsp:txXfrm>
        <a:off x="0" y="849134"/>
        <a:ext cx="4726781" cy="16717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3B4998-D342-4A67-B6D3-F8971C56C7E7}">
      <dsp:nvSpPr>
        <dsp:cNvPr id="0" name=""/>
        <dsp:cNvSpPr/>
      </dsp:nvSpPr>
      <dsp:spPr>
        <a:xfrm rot="5400000">
          <a:off x="670611" y="1376314"/>
          <a:ext cx="2019423" cy="3360275"/>
        </a:xfrm>
        <a:prstGeom prst="corner">
          <a:avLst>
            <a:gd name="adj1" fmla="val 16120"/>
            <a:gd name="adj2" fmla="val 16110"/>
          </a:avLst>
        </a:prstGeom>
        <a:solidFill>
          <a:schemeClr val="accent2">
            <a:shade val="50000"/>
            <a:hueOff val="0"/>
            <a:satOff val="0"/>
            <a:lumOff val="0"/>
            <a:alphaOff val="0"/>
          </a:schemeClr>
        </a:solidFill>
        <a:ln w="19050" cap="flat" cmpd="sng" algn="ctr">
          <a:solidFill>
            <a:schemeClr val="accent2">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51D25A-BC31-412D-8164-3F5B580FF67A}">
      <dsp:nvSpPr>
        <dsp:cNvPr id="0" name=""/>
        <dsp:cNvSpPr/>
      </dsp:nvSpPr>
      <dsp:spPr>
        <a:xfrm>
          <a:off x="333519" y="2380312"/>
          <a:ext cx="3033675" cy="2659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MY" sz="2800" b="1" kern="1200" dirty="0">
              <a:latin typeface="Times New Roman" panose="02020603050405020304" pitchFamily="18" charset="0"/>
              <a:cs typeface="Times New Roman" panose="02020603050405020304" pitchFamily="18" charset="0"/>
            </a:rPr>
            <a:t>Design &amp; Setting</a:t>
          </a:r>
        </a:p>
        <a:p>
          <a:pPr marL="285750" lvl="1" indent="-285750" algn="l" defTabSz="1244600">
            <a:lnSpc>
              <a:spcPct val="90000"/>
            </a:lnSpc>
            <a:spcBef>
              <a:spcPct val="0"/>
            </a:spcBef>
            <a:spcAft>
              <a:spcPct val="15000"/>
            </a:spcAft>
            <a:buChar char="•"/>
          </a:pPr>
          <a:r>
            <a:rPr lang="en-MY" sz="2800" kern="1200" dirty="0">
              <a:latin typeface="Times New Roman" panose="02020603050405020304" pitchFamily="18" charset="0"/>
              <a:cs typeface="Times New Roman" panose="02020603050405020304" pitchFamily="18" charset="0"/>
            </a:rPr>
            <a:t>Interview style questionnaires</a:t>
          </a:r>
        </a:p>
        <a:p>
          <a:pPr marL="285750" lvl="1" indent="-285750" algn="l" defTabSz="1244600">
            <a:lnSpc>
              <a:spcPct val="90000"/>
            </a:lnSpc>
            <a:spcBef>
              <a:spcPct val="0"/>
            </a:spcBef>
            <a:spcAft>
              <a:spcPct val="15000"/>
            </a:spcAft>
            <a:buChar char="•"/>
          </a:pPr>
          <a:r>
            <a:rPr lang="en-MY" sz="2800" kern="1200" dirty="0">
              <a:latin typeface="Times New Roman" panose="02020603050405020304" pitchFamily="18" charset="0"/>
              <a:cs typeface="Times New Roman" panose="02020603050405020304" pitchFamily="18" charset="0"/>
            </a:rPr>
            <a:t>Primary schools in Selangor, Malaysia</a:t>
          </a:r>
        </a:p>
      </dsp:txBody>
      <dsp:txXfrm>
        <a:off x="333519" y="2380312"/>
        <a:ext cx="3033675" cy="2659194"/>
      </dsp:txXfrm>
    </dsp:sp>
    <dsp:sp modelId="{406A34EC-2309-4D65-8EB7-29673EAD3CF3}">
      <dsp:nvSpPr>
        <dsp:cNvPr id="0" name=""/>
        <dsp:cNvSpPr/>
      </dsp:nvSpPr>
      <dsp:spPr>
        <a:xfrm>
          <a:off x="2794802" y="1128927"/>
          <a:ext cx="572391" cy="572391"/>
        </a:xfrm>
        <a:prstGeom prst="triangle">
          <a:avLst>
            <a:gd name="adj" fmla="val 100000"/>
          </a:avLst>
        </a:prstGeom>
        <a:solidFill>
          <a:schemeClr val="accent2">
            <a:shade val="50000"/>
            <a:hueOff val="47106"/>
            <a:satOff val="-1547"/>
            <a:lumOff val="17980"/>
            <a:alphaOff val="0"/>
          </a:schemeClr>
        </a:solidFill>
        <a:ln w="19050" cap="flat" cmpd="sng" algn="ctr">
          <a:solidFill>
            <a:schemeClr val="accent2">
              <a:shade val="50000"/>
              <a:hueOff val="47106"/>
              <a:satOff val="-1547"/>
              <a:lumOff val="1798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DCD3B7-202B-4EF5-8142-80904CC87B44}">
      <dsp:nvSpPr>
        <dsp:cNvPr id="0" name=""/>
        <dsp:cNvSpPr/>
      </dsp:nvSpPr>
      <dsp:spPr>
        <a:xfrm rot="5400000">
          <a:off x="4384422" y="457328"/>
          <a:ext cx="2019423" cy="3360275"/>
        </a:xfrm>
        <a:prstGeom prst="corner">
          <a:avLst>
            <a:gd name="adj1" fmla="val 16120"/>
            <a:gd name="adj2" fmla="val 16110"/>
          </a:avLst>
        </a:prstGeom>
        <a:solidFill>
          <a:schemeClr val="accent2">
            <a:shade val="50000"/>
            <a:hueOff val="94212"/>
            <a:satOff val="-3094"/>
            <a:lumOff val="35961"/>
            <a:alphaOff val="0"/>
          </a:schemeClr>
        </a:solidFill>
        <a:ln w="19050" cap="flat" cmpd="sng" algn="ctr">
          <a:solidFill>
            <a:schemeClr val="accent2">
              <a:shade val="50000"/>
              <a:hueOff val="94212"/>
              <a:satOff val="-3094"/>
              <a:lumOff val="359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2A834A-080A-4B08-86B9-7E55007578B4}">
      <dsp:nvSpPr>
        <dsp:cNvPr id="0" name=""/>
        <dsp:cNvSpPr/>
      </dsp:nvSpPr>
      <dsp:spPr>
        <a:xfrm>
          <a:off x="4047330" y="1461326"/>
          <a:ext cx="3033675" cy="2659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MY" sz="2800" b="1" kern="1200" dirty="0">
              <a:latin typeface="Times New Roman" panose="02020603050405020304" pitchFamily="18" charset="0"/>
              <a:cs typeface="Times New Roman" panose="02020603050405020304" pitchFamily="18" charset="0"/>
            </a:rPr>
            <a:t>Ethical consideration</a:t>
          </a:r>
        </a:p>
        <a:p>
          <a:pPr marL="285750" lvl="1" indent="-285750" algn="l" defTabSz="1244600">
            <a:lnSpc>
              <a:spcPct val="90000"/>
            </a:lnSpc>
            <a:spcBef>
              <a:spcPct val="0"/>
            </a:spcBef>
            <a:spcAft>
              <a:spcPct val="15000"/>
            </a:spcAft>
            <a:buChar char="•"/>
          </a:pPr>
          <a:r>
            <a:rPr lang="en-MY" sz="2800" kern="1200" dirty="0">
              <a:latin typeface="Times New Roman" panose="02020603050405020304" pitchFamily="18" charset="0"/>
              <a:cs typeface="Times New Roman" panose="02020603050405020304" pitchFamily="18" charset="0"/>
            </a:rPr>
            <a:t>Approval</a:t>
          </a:r>
        </a:p>
        <a:p>
          <a:pPr marL="285750" lvl="1" indent="-285750" algn="l" defTabSz="1244600">
            <a:lnSpc>
              <a:spcPct val="90000"/>
            </a:lnSpc>
            <a:spcBef>
              <a:spcPct val="0"/>
            </a:spcBef>
            <a:spcAft>
              <a:spcPct val="15000"/>
            </a:spcAft>
            <a:buChar char="•"/>
          </a:pPr>
          <a:r>
            <a:rPr lang="en-MY" sz="2800" kern="1200" dirty="0">
              <a:latin typeface="Times New Roman" panose="02020603050405020304" pitchFamily="18" charset="0"/>
              <a:cs typeface="Times New Roman" panose="02020603050405020304" pitchFamily="18" charset="0"/>
            </a:rPr>
            <a:t>Consent obtained</a:t>
          </a:r>
        </a:p>
      </dsp:txBody>
      <dsp:txXfrm>
        <a:off x="4047330" y="1461326"/>
        <a:ext cx="3033675" cy="2659194"/>
      </dsp:txXfrm>
    </dsp:sp>
    <dsp:sp modelId="{1CD4C1F0-2A58-4387-A0FF-4FC0145867C4}">
      <dsp:nvSpPr>
        <dsp:cNvPr id="0" name=""/>
        <dsp:cNvSpPr/>
      </dsp:nvSpPr>
      <dsp:spPr>
        <a:xfrm>
          <a:off x="6508614" y="209940"/>
          <a:ext cx="572391" cy="572391"/>
        </a:xfrm>
        <a:prstGeom prst="triangle">
          <a:avLst>
            <a:gd name="adj" fmla="val 100000"/>
          </a:avLst>
        </a:prstGeom>
        <a:solidFill>
          <a:schemeClr val="accent2">
            <a:shade val="50000"/>
            <a:hueOff val="94212"/>
            <a:satOff val="-3094"/>
            <a:lumOff val="35961"/>
            <a:alphaOff val="0"/>
          </a:schemeClr>
        </a:solidFill>
        <a:ln w="19050" cap="flat" cmpd="sng" algn="ctr">
          <a:solidFill>
            <a:schemeClr val="accent2">
              <a:shade val="50000"/>
              <a:hueOff val="94212"/>
              <a:satOff val="-3094"/>
              <a:lumOff val="359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A5E8F8-0038-4A2F-A471-7321A7D4B9E4}">
      <dsp:nvSpPr>
        <dsp:cNvPr id="0" name=""/>
        <dsp:cNvSpPr/>
      </dsp:nvSpPr>
      <dsp:spPr>
        <a:xfrm rot="5400000">
          <a:off x="8098233" y="-461658"/>
          <a:ext cx="2019423" cy="3360275"/>
        </a:xfrm>
        <a:prstGeom prst="corner">
          <a:avLst>
            <a:gd name="adj1" fmla="val 16120"/>
            <a:gd name="adj2" fmla="val 16110"/>
          </a:avLst>
        </a:prstGeom>
        <a:solidFill>
          <a:schemeClr val="accent2">
            <a:shade val="50000"/>
            <a:hueOff val="47106"/>
            <a:satOff val="-1547"/>
            <a:lumOff val="17980"/>
            <a:alphaOff val="0"/>
          </a:schemeClr>
        </a:solidFill>
        <a:ln w="19050" cap="flat" cmpd="sng" algn="ctr">
          <a:solidFill>
            <a:schemeClr val="accent2">
              <a:shade val="50000"/>
              <a:hueOff val="47106"/>
              <a:satOff val="-1547"/>
              <a:lumOff val="1798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801124-AB1A-40E1-BE59-DA337C7B0F41}">
      <dsp:nvSpPr>
        <dsp:cNvPr id="0" name=""/>
        <dsp:cNvSpPr/>
      </dsp:nvSpPr>
      <dsp:spPr>
        <a:xfrm>
          <a:off x="7761141" y="542340"/>
          <a:ext cx="3033675" cy="2659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MY" sz="2800" b="1" kern="1200" dirty="0">
              <a:latin typeface="Times New Roman" panose="02020603050405020304" pitchFamily="18" charset="0"/>
              <a:cs typeface="Times New Roman" panose="02020603050405020304" pitchFamily="18" charset="0"/>
            </a:rPr>
            <a:t>Participants</a:t>
          </a:r>
        </a:p>
        <a:p>
          <a:pPr marL="285750" lvl="1" indent="-285750" algn="l" defTabSz="1244600">
            <a:lnSpc>
              <a:spcPct val="90000"/>
            </a:lnSpc>
            <a:spcBef>
              <a:spcPct val="0"/>
            </a:spcBef>
            <a:spcAft>
              <a:spcPct val="15000"/>
            </a:spcAft>
            <a:buChar char="•"/>
          </a:pPr>
          <a:r>
            <a:rPr lang="en-MY" sz="2800" kern="1200" dirty="0">
              <a:latin typeface="Times New Roman" panose="02020603050405020304" pitchFamily="18" charset="0"/>
              <a:cs typeface="Times New Roman" panose="02020603050405020304" pitchFamily="18" charset="0"/>
            </a:rPr>
            <a:t>7-12 years old </a:t>
          </a:r>
        </a:p>
        <a:p>
          <a:pPr marL="285750" lvl="1" indent="-285750" algn="l" defTabSz="1244600">
            <a:lnSpc>
              <a:spcPct val="90000"/>
            </a:lnSpc>
            <a:spcBef>
              <a:spcPct val="0"/>
            </a:spcBef>
            <a:spcAft>
              <a:spcPct val="15000"/>
            </a:spcAft>
            <a:buChar char="•"/>
          </a:pPr>
          <a:r>
            <a:rPr lang="en-MY" sz="2800" kern="1200" dirty="0">
              <a:latin typeface="Times New Roman" panose="02020603050405020304" pitchFamily="18" charset="0"/>
              <a:cs typeface="Times New Roman" panose="02020603050405020304" pitchFamily="18" charset="0"/>
            </a:rPr>
            <a:t>333 children</a:t>
          </a:r>
        </a:p>
        <a:p>
          <a:pPr marL="285750" lvl="1" indent="-285750" algn="l" defTabSz="1244600">
            <a:lnSpc>
              <a:spcPct val="90000"/>
            </a:lnSpc>
            <a:spcBef>
              <a:spcPct val="0"/>
            </a:spcBef>
            <a:spcAft>
              <a:spcPct val="15000"/>
            </a:spcAft>
            <a:buChar char="•"/>
          </a:pPr>
          <a:r>
            <a:rPr lang="en-MY" sz="2800" kern="1200" dirty="0">
              <a:latin typeface="Times New Roman" panose="02020603050405020304" pitchFamily="18" charset="0"/>
              <a:cs typeface="Times New Roman" panose="02020603050405020304" pitchFamily="18" charset="0"/>
            </a:rPr>
            <a:t>192 girls &amp; 141 boys</a:t>
          </a:r>
        </a:p>
      </dsp:txBody>
      <dsp:txXfrm>
        <a:off x="7761141" y="542340"/>
        <a:ext cx="3033675" cy="26591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49E1D-C4A4-489C-8E4D-9301865056F8}">
      <dsp:nvSpPr>
        <dsp:cNvPr id="0" name=""/>
        <dsp:cNvSpPr/>
      </dsp:nvSpPr>
      <dsp:spPr>
        <a:xfrm rot="5400000">
          <a:off x="256688" y="1612575"/>
          <a:ext cx="2089193" cy="3476370"/>
        </a:xfrm>
        <a:prstGeom prst="corner">
          <a:avLst>
            <a:gd name="adj1" fmla="val 16120"/>
            <a:gd name="adj2" fmla="val 16110"/>
          </a:avLst>
        </a:prstGeom>
        <a:solidFill>
          <a:schemeClr val="accent2">
            <a:shade val="50000"/>
            <a:hueOff val="0"/>
            <a:satOff val="0"/>
            <a:lumOff val="0"/>
            <a:alphaOff val="0"/>
          </a:schemeClr>
        </a:solidFill>
        <a:ln w="19050" cap="flat" cmpd="sng" algn="ctr">
          <a:solidFill>
            <a:schemeClr val="accent2">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5A5BC8-4DBF-4489-9DE4-9D2CC73FCE58}">
      <dsp:nvSpPr>
        <dsp:cNvPr id="0" name=""/>
        <dsp:cNvSpPr/>
      </dsp:nvSpPr>
      <dsp:spPr>
        <a:xfrm>
          <a:off x="0" y="2695552"/>
          <a:ext cx="2939287" cy="2751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MY" sz="2600" b="1" kern="1200" dirty="0">
              <a:latin typeface="Times New Roman" panose="02020603050405020304" pitchFamily="18" charset="0"/>
              <a:cs typeface="Times New Roman" panose="02020603050405020304" pitchFamily="18" charset="0"/>
            </a:rPr>
            <a:t>Study Instrument</a:t>
          </a:r>
        </a:p>
        <a:p>
          <a:pPr marL="0" lvl="0" indent="0" algn="l" defTabSz="1155700">
            <a:lnSpc>
              <a:spcPct val="90000"/>
            </a:lnSpc>
            <a:spcBef>
              <a:spcPct val="0"/>
            </a:spcBef>
            <a:spcAft>
              <a:spcPct val="35000"/>
            </a:spcAft>
            <a:buNone/>
          </a:pPr>
          <a:r>
            <a:rPr lang="en-GB" sz="2600" kern="1200" dirty="0">
              <a:latin typeface="Times New Roman" panose="02020603050405020304" pitchFamily="18" charset="0"/>
              <a:cs typeface="Times New Roman" panose="02020603050405020304" pitchFamily="18" charset="0"/>
            </a:rPr>
            <a:t>Children Body Image Scale </a:t>
          </a:r>
          <a:r>
            <a:rPr lang="en-GB" sz="2600" b="1" kern="1200" dirty="0">
              <a:latin typeface="Times New Roman" panose="02020603050405020304" pitchFamily="18" charset="0"/>
              <a:cs typeface="Times New Roman" panose="02020603050405020304" pitchFamily="18" charset="0"/>
            </a:rPr>
            <a:t>(CBIS)</a:t>
          </a:r>
        </a:p>
        <a:p>
          <a:pPr marL="0" lvl="0" indent="0" algn="l" defTabSz="1155700">
            <a:lnSpc>
              <a:spcPct val="90000"/>
            </a:lnSpc>
            <a:spcBef>
              <a:spcPct val="0"/>
            </a:spcBef>
            <a:spcAft>
              <a:spcPct val="35000"/>
            </a:spcAft>
            <a:buNone/>
          </a:pPr>
          <a:r>
            <a:rPr lang="en-GB" sz="2600" kern="1200" dirty="0">
              <a:latin typeface="Times New Roman" panose="02020603050405020304" pitchFamily="18" charset="0"/>
              <a:cs typeface="Times New Roman" panose="02020603050405020304" pitchFamily="18" charset="0"/>
            </a:rPr>
            <a:t>Body Appreciation Scale-2 </a:t>
          </a:r>
          <a:r>
            <a:rPr lang="en-GB" sz="2600" b="1" kern="1200" dirty="0">
              <a:latin typeface="Times New Roman" panose="02020603050405020304" pitchFamily="18" charset="0"/>
              <a:cs typeface="Times New Roman" panose="02020603050405020304" pitchFamily="18" charset="0"/>
            </a:rPr>
            <a:t>(BAS-2C) </a:t>
          </a:r>
        </a:p>
        <a:p>
          <a:pPr marL="0" lvl="0" indent="0" algn="l" defTabSz="1155700">
            <a:lnSpc>
              <a:spcPct val="90000"/>
            </a:lnSpc>
            <a:spcBef>
              <a:spcPct val="0"/>
            </a:spcBef>
            <a:spcAft>
              <a:spcPct val="35000"/>
            </a:spcAft>
            <a:buNone/>
          </a:pPr>
          <a:r>
            <a:rPr lang="en-GB" sz="2600" kern="1200" dirty="0">
              <a:latin typeface="Times New Roman" panose="02020603050405020304" pitchFamily="18" charset="0"/>
              <a:cs typeface="Times New Roman" panose="02020603050405020304" pitchFamily="18" charset="0"/>
            </a:rPr>
            <a:t>Body Esteem Scale </a:t>
          </a:r>
          <a:r>
            <a:rPr lang="en-GB" sz="2600" b="1" kern="1200" dirty="0">
              <a:latin typeface="Times New Roman" panose="02020603050405020304" pitchFamily="18" charset="0"/>
              <a:cs typeface="Times New Roman" panose="02020603050405020304" pitchFamily="18" charset="0"/>
            </a:rPr>
            <a:t>(BE</a:t>
          </a:r>
          <a:r>
            <a:rPr lang="en-GB" sz="2600" b="0" kern="1200" dirty="0">
              <a:latin typeface="Times New Roman" panose="02020603050405020304" pitchFamily="18" charset="0"/>
              <a:cs typeface="Times New Roman" panose="02020603050405020304" pitchFamily="18" charset="0"/>
            </a:rPr>
            <a:t>S) </a:t>
          </a:r>
        </a:p>
        <a:p>
          <a:pPr marL="0" lvl="0" indent="0" algn="l" defTabSz="1155700">
            <a:lnSpc>
              <a:spcPct val="90000"/>
            </a:lnSpc>
            <a:spcBef>
              <a:spcPct val="0"/>
            </a:spcBef>
            <a:spcAft>
              <a:spcPct val="35000"/>
            </a:spcAft>
            <a:buNone/>
          </a:pPr>
          <a:r>
            <a:rPr lang="en-GB" sz="2600" b="0" kern="1200" dirty="0">
              <a:latin typeface="Times New Roman" panose="02020603050405020304" pitchFamily="18" charset="0"/>
              <a:cs typeface="Times New Roman" panose="02020603050405020304" pitchFamily="18" charset="0"/>
            </a:rPr>
            <a:t>Dieting behaviour</a:t>
          </a:r>
          <a:endParaRPr lang="en-MY" sz="2600" b="0" kern="1200" dirty="0">
            <a:latin typeface="Times New Roman" panose="02020603050405020304" pitchFamily="18" charset="0"/>
            <a:cs typeface="Times New Roman" panose="02020603050405020304" pitchFamily="18" charset="0"/>
          </a:endParaRPr>
        </a:p>
      </dsp:txBody>
      <dsp:txXfrm>
        <a:off x="0" y="2695552"/>
        <a:ext cx="2939287" cy="2751067"/>
      </dsp:txXfrm>
    </dsp:sp>
    <dsp:sp modelId="{DA39D789-3A20-48DF-9322-03B3F054AED5}">
      <dsp:nvSpPr>
        <dsp:cNvPr id="0" name=""/>
        <dsp:cNvSpPr/>
      </dsp:nvSpPr>
      <dsp:spPr>
        <a:xfrm>
          <a:off x="2533134" y="1641562"/>
          <a:ext cx="592167" cy="592167"/>
        </a:xfrm>
        <a:prstGeom prst="triangle">
          <a:avLst>
            <a:gd name="adj" fmla="val 100000"/>
          </a:avLst>
        </a:prstGeom>
        <a:solidFill>
          <a:schemeClr val="accent2">
            <a:shade val="50000"/>
            <a:hueOff val="47106"/>
            <a:satOff val="-1547"/>
            <a:lumOff val="17980"/>
            <a:alphaOff val="0"/>
          </a:schemeClr>
        </a:solidFill>
        <a:ln w="19050" cap="flat" cmpd="sng" algn="ctr">
          <a:solidFill>
            <a:schemeClr val="accent2">
              <a:shade val="50000"/>
              <a:hueOff val="47106"/>
              <a:satOff val="-1547"/>
              <a:lumOff val="1798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A60BEB-FE95-4747-8E98-61D5293E3AB7}">
      <dsp:nvSpPr>
        <dsp:cNvPr id="0" name=""/>
        <dsp:cNvSpPr/>
      </dsp:nvSpPr>
      <dsp:spPr>
        <a:xfrm rot="5400000">
          <a:off x="3899266" y="602769"/>
          <a:ext cx="2089193" cy="3476370"/>
        </a:xfrm>
        <a:prstGeom prst="corner">
          <a:avLst>
            <a:gd name="adj1" fmla="val 16120"/>
            <a:gd name="adj2" fmla="val 16110"/>
          </a:avLst>
        </a:prstGeom>
        <a:solidFill>
          <a:schemeClr val="accent2">
            <a:shade val="50000"/>
            <a:hueOff val="94212"/>
            <a:satOff val="-3094"/>
            <a:lumOff val="35961"/>
            <a:alphaOff val="0"/>
          </a:schemeClr>
        </a:solidFill>
        <a:ln w="19050" cap="flat" cmpd="sng" algn="ctr">
          <a:solidFill>
            <a:schemeClr val="accent2">
              <a:shade val="50000"/>
              <a:hueOff val="94212"/>
              <a:satOff val="-3094"/>
              <a:lumOff val="359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333207-819F-4FD0-BDF8-2CB2FA563CFB}">
      <dsp:nvSpPr>
        <dsp:cNvPr id="0" name=""/>
        <dsp:cNvSpPr/>
      </dsp:nvSpPr>
      <dsp:spPr>
        <a:xfrm>
          <a:off x="3707041" y="1788777"/>
          <a:ext cx="3138486" cy="3234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MY" sz="2600" b="1" kern="1200" dirty="0">
              <a:latin typeface="Times New Roman" panose="02020603050405020304" pitchFamily="18" charset="0"/>
              <a:cs typeface="Times New Roman" panose="02020603050405020304" pitchFamily="18" charset="0"/>
            </a:rPr>
            <a:t>Data Collection</a:t>
          </a:r>
        </a:p>
        <a:p>
          <a:pPr marL="0" lvl="0" indent="0" algn="l" defTabSz="1155700">
            <a:lnSpc>
              <a:spcPct val="90000"/>
            </a:lnSpc>
            <a:spcBef>
              <a:spcPct val="0"/>
            </a:spcBef>
            <a:spcAft>
              <a:spcPct val="35000"/>
            </a:spcAft>
            <a:buNone/>
          </a:pPr>
          <a:r>
            <a:rPr lang="en-GB" sz="2600" kern="1200" dirty="0">
              <a:latin typeface="Times New Roman" panose="02020603050405020304" pitchFamily="18" charset="0"/>
              <a:cs typeface="Times New Roman" panose="02020603050405020304" pitchFamily="18" charset="0"/>
            </a:rPr>
            <a:t>Children were interviewed on a one-to-one basis by trained assessors</a:t>
          </a:r>
          <a:endParaRPr lang="en-MY" sz="2600" kern="1200" dirty="0">
            <a:latin typeface="Times New Roman" panose="02020603050405020304" pitchFamily="18" charset="0"/>
            <a:cs typeface="Times New Roman" panose="02020603050405020304" pitchFamily="18" charset="0"/>
          </a:endParaRPr>
        </a:p>
        <a:p>
          <a:pPr marL="0" lvl="0" indent="0" algn="l" defTabSz="1155700">
            <a:lnSpc>
              <a:spcPct val="90000"/>
            </a:lnSpc>
            <a:spcBef>
              <a:spcPct val="0"/>
            </a:spcBef>
            <a:spcAft>
              <a:spcPct val="35000"/>
            </a:spcAft>
            <a:buNone/>
          </a:pPr>
          <a:r>
            <a:rPr lang="en-GB" sz="2600" kern="1200" dirty="0">
              <a:latin typeface="Times New Roman" panose="02020603050405020304" pitchFamily="18" charset="0"/>
              <a:cs typeface="Times New Roman" panose="02020603050405020304" pitchFamily="18" charset="0"/>
            </a:rPr>
            <a:t>Children’s BMI Z-score calculated using measured Height &amp; Weight</a:t>
          </a:r>
          <a:endParaRPr lang="en-MY" sz="2600" kern="1200" dirty="0">
            <a:latin typeface="Times New Roman" panose="02020603050405020304" pitchFamily="18" charset="0"/>
            <a:cs typeface="Times New Roman" panose="02020603050405020304" pitchFamily="18" charset="0"/>
          </a:endParaRPr>
        </a:p>
      </dsp:txBody>
      <dsp:txXfrm>
        <a:off x="3707041" y="1788777"/>
        <a:ext cx="3138486" cy="3234898"/>
      </dsp:txXfrm>
    </dsp:sp>
    <dsp:sp modelId="{E65F1D38-89CF-4464-A445-E3C094854B2B}">
      <dsp:nvSpPr>
        <dsp:cNvPr id="0" name=""/>
        <dsp:cNvSpPr/>
      </dsp:nvSpPr>
      <dsp:spPr>
        <a:xfrm>
          <a:off x="6232650" y="572312"/>
          <a:ext cx="592167" cy="592167"/>
        </a:xfrm>
        <a:prstGeom prst="triangle">
          <a:avLst>
            <a:gd name="adj" fmla="val 100000"/>
          </a:avLst>
        </a:prstGeom>
        <a:solidFill>
          <a:schemeClr val="accent2">
            <a:shade val="50000"/>
            <a:hueOff val="94212"/>
            <a:satOff val="-3094"/>
            <a:lumOff val="35961"/>
            <a:alphaOff val="0"/>
          </a:schemeClr>
        </a:solidFill>
        <a:ln w="19050" cap="flat" cmpd="sng" algn="ctr">
          <a:solidFill>
            <a:schemeClr val="accent2">
              <a:shade val="50000"/>
              <a:hueOff val="94212"/>
              <a:satOff val="-3094"/>
              <a:lumOff val="359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8A5A6F-AB0C-46C5-81AC-A6D84A00B31A}">
      <dsp:nvSpPr>
        <dsp:cNvPr id="0" name=""/>
        <dsp:cNvSpPr/>
      </dsp:nvSpPr>
      <dsp:spPr>
        <a:xfrm rot="5400000">
          <a:off x="7631255" y="-493959"/>
          <a:ext cx="2089193" cy="3476370"/>
        </a:xfrm>
        <a:prstGeom prst="corner">
          <a:avLst>
            <a:gd name="adj1" fmla="val 16120"/>
            <a:gd name="adj2" fmla="val 16110"/>
          </a:avLst>
        </a:prstGeom>
        <a:solidFill>
          <a:schemeClr val="accent2">
            <a:shade val="50000"/>
            <a:hueOff val="47106"/>
            <a:satOff val="-1547"/>
            <a:lumOff val="17980"/>
            <a:alphaOff val="0"/>
          </a:schemeClr>
        </a:solidFill>
        <a:ln w="19050" cap="flat" cmpd="sng" algn="ctr">
          <a:solidFill>
            <a:schemeClr val="accent2">
              <a:shade val="50000"/>
              <a:hueOff val="47106"/>
              <a:satOff val="-1547"/>
              <a:lumOff val="1798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4ED1ED-B7AF-49E9-914A-5ABFDA5467DA}">
      <dsp:nvSpPr>
        <dsp:cNvPr id="0" name=""/>
        <dsp:cNvSpPr/>
      </dsp:nvSpPr>
      <dsp:spPr>
        <a:xfrm>
          <a:off x="7469225" y="588037"/>
          <a:ext cx="3418000" cy="2751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MY" sz="2600" b="1" kern="1200">
              <a:latin typeface="Times New Roman" panose="02020603050405020304" pitchFamily="18" charset="0"/>
              <a:cs typeface="Times New Roman" panose="02020603050405020304" pitchFamily="18" charset="0"/>
            </a:rPr>
            <a:t>Data analysis </a:t>
          </a:r>
        </a:p>
        <a:p>
          <a:pPr marL="0" lvl="0" indent="0" algn="l" defTabSz="1155700">
            <a:lnSpc>
              <a:spcPct val="90000"/>
            </a:lnSpc>
            <a:spcBef>
              <a:spcPct val="0"/>
            </a:spcBef>
            <a:spcAft>
              <a:spcPct val="35000"/>
            </a:spcAft>
            <a:buNone/>
          </a:pPr>
          <a:r>
            <a:rPr lang="en-MY" sz="2600" b="1" kern="1200">
              <a:latin typeface="Times New Roman" panose="02020603050405020304" pitchFamily="18" charset="0"/>
              <a:cs typeface="Times New Roman" panose="02020603050405020304" pitchFamily="18" charset="0"/>
            </a:rPr>
            <a:t>SPSS</a:t>
          </a:r>
        </a:p>
        <a:p>
          <a:pPr marL="0" lvl="0" indent="0" algn="l" defTabSz="1155700">
            <a:lnSpc>
              <a:spcPct val="90000"/>
            </a:lnSpc>
            <a:spcBef>
              <a:spcPct val="0"/>
            </a:spcBef>
            <a:spcAft>
              <a:spcPct val="35000"/>
            </a:spcAft>
            <a:buNone/>
          </a:pPr>
          <a:r>
            <a:rPr lang="en-MY" sz="2600" b="1" kern="1200">
              <a:latin typeface="Times New Roman" panose="02020603050405020304" pitchFamily="18" charset="0"/>
              <a:cs typeface="Times New Roman" panose="02020603050405020304" pitchFamily="18" charset="0"/>
            </a:rPr>
            <a:t>Frequency</a:t>
          </a:r>
          <a:r>
            <a:rPr lang="en-MY" sz="2600" kern="1200">
              <a:latin typeface="Times New Roman" panose="02020603050405020304" pitchFamily="18" charset="0"/>
              <a:cs typeface="Times New Roman" panose="02020603050405020304" pitchFamily="18" charset="0"/>
            </a:rPr>
            <a:t> of demographic data</a:t>
          </a:r>
        </a:p>
        <a:p>
          <a:pPr marL="0" lvl="0" indent="0" algn="l" defTabSz="1155700">
            <a:lnSpc>
              <a:spcPct val="90000"/>
            </a:lnSpc>
            <a:spcBef>
              <a:spcPct val="0"/>
            </a:spcBef>
            <a:spcAft>
              <a:spcPct val="35000"/>
            </a:spcAft>
            <a:buNone/>
          </a:pPr>
          <a:r>
            <a:rPr lang="en-GB" sz="2600" b="1" kern="1200">
              <a:latin typeface="Times New Roman" panose="02020603050405020304" pitchFamily="18" charset="0"/>
              <a:cs typeface="Times New Roman" panose="02020603050405020304" pitchFamily="18" charset="0"/>
            </a:rPr>
            <a:t>Mean &amp; Standard deviations </a:t>
          </a:r>
          <a:r>
            <a:rPr lang="en-GB" sz="2600" kern="1200">
              <a:latin typeface="Times New Roman" panose="02020603050405020304" pitchFamily="18" charset="0"/>
              <a:cs typeface="Times New Roman" panose="02020603050405020304" pitchFamily="18" charset="0"/>
            </a:rPr>
            <a:t>of perceived and ideal body image, BMI Z-score, gender, BES and dieting behaviours.</a:t>
          </a:r>
        </a:p>
        <a:p>
          <a:pPr marL="0" lvl="0" indent="0" algn="l" defTabSz="1155700">
            <a:lnSpc>
              <a:spcPct val="90000"/>
            </a:lnSpc>
            <a:spcBef>
              <a:spcPct val="0"/>
            </a:spcBef>
            <a:spcAft>
              <a:spcPct val="35000"/>
            </a:spcAft>
            <a:buNone/>
          </a:pPr>
          <a:r>
            <a:rPr lang="en-GB" sz="2600" b="1" kern="1200">
              <a:latin typeface="Times New Roman" panose="02020603050405020304" pitchFamily="18" charset="0"/>
              <a:cs typeface="Times New Roman" panose="02020603050405020304" pitchFamily="18" charset="0"/>
            </a:rPr>
            <a:t>Chi-squared analysis </a:t>
          </a:r>
          <a:r>
            <a:rPr lang="en-GB" sz="2600" kern="1200">
              <a:latin typeface="Times New Roman" panose="02020603050405020304" pitchFamily="18" charset="0"/>
              <a:cs typeface="Times New Roman" panose="02020603050405020304" pitchFamily="18" charset="0"/>
            </a:rPr>
            <a:t>to determine the associations</a:t>
          </a:r>
          <a:endParaRPr lang="en-MY" sz="2600" kern="1200" dirty="0">
            <a:latin typeface="Times New Roman" panose="02020603050405020304" pitchFamily="18" charset="0"/>
            <a:cs typeface="Times New Roman" panose="02020603050405020304" pitchFamily="18" charset="0"/>
          </a:endParaRPr>
        </a:p>
      </dsp:txBody>
      <dsp:txXfrm>
        <a:off x="7469225" y="588037"/>
        <a:ext cx="3418000" cy="27510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1BB9C5-ACF5-42EF-AF73-C17E29C89001}">
      <dsp:nvSpPr>
        <dsp:cNvPr id="0" name=""/>
        <dsp:cNvSpPr/>
      </dsp:nvSpPr>
      <dsp:spPr>
        <a:xfrm>
          <a:off x="2657693" y="0"/>
          <a:ext cx="6323869" cy="6323869"/>
        </a:xfrm>
        <a:prstGeom prst="diamond">
          <a:avLst/>
        </a:prstGeom>
        <a:solidFill>
          <a:schemeClr val="accent2">
            <a:tint val="40000"/>
            <a:hueOff val="0"/>
            <a:satOff val="0"/>
            <a:lumOff val="0"/>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 modelId="{8A27E415-736E-4596-B0A9-157D3B7302AA}">
      <dsp:nvSpPr>
        <dsp:cNvPr id="0" name=""/>
        <dsp:cNvSpPr/>
      </dsp:nvSpPr>
      <dsp:spPr>
        <a:xfrm>
          <a:off x="335539" y="365752"/>
          <a:ext cx="3686391" cy="2870783"/>
        </a:xfrm>
        <a:prstGeom prst="roundRect">
          <a:avLst/>
        </a:prstGeom>
        <a:gradFill rotWithShape="0">
          <a:gsLst>
            <a:gs pos="0">
              <a:schemeClr val="accent2">
                <a:hueOff val="0"/>
                <a:satOff val="0"/>
                <a:lumOff val="0"/>
                <a:alphaOff val="0"/>
              </a:schemeClr>
            </a:gs>
            <a:gs pos="90000">
              <a:schemeClr val="accent2">
                <a:hueOff val="0"/>
                <a:satOff val="0"/>
                <a:lumOff val="0"/>
                <a:alphaOff val="0"/>
                <a:shade val="100000"/>
                <a:satMod val="105000"/>
              </a:schemeClr>
            </a:gs>
            <a:gs pos="100000">
              <a:schemeClr val="accent2">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2">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solidFill>
                <a:schemeClr val="bg1"/>
              </a:solidFill>
            </a:rPr>
            <a:t>Most children accurately perceived their body weight and generally have a high body appreciation and body esteem. </a:t>
          </a:r>
          <a:endParaRPr lang="en-MY" sz="2800" b="1" kern="1200" dirty="0">
            <a:solidFill>
              <a:schemeClr val="bg1"/>
            </a:solidFill>
          </a:endParaRPr>
        </a:p>
      </dsp:txBody>
      <dsp:txXfrm>
        <a:off x="475679" y="505892"/>
        <a:ext cx="3406111" cy="2590503"/>
      </dsp:txXfrm>
    </dsp:sp>
    <dsp:sp modelId="{6B67236E-C23F-41F4-9C24-E9D74F5678BA}">
      <dsp:nvSpPr>
        <dsp:cNvPr id="0" name=""/>
        <dsp:cNvSpPr/>
      </dsp:nvSpPr>
      <dsp:spPr>
        <a:xfrm>
          <a:off x="8000379" y="719692"/>
          <a:ext cx="3774759" cy="2466308"/>
        </a:xfrm>
        <a:prstGeom prst="roundRect">
          <a:avLst/>
        </a:prstGeom>
        <a:gradFill rotWithShape="0">
          <a:gsLst>
            <a:gs pos="0">
              <a:schemeClr val="accent3">
                <a:hueOff val="0"/>
                <a:satOff val="0"/>
                <a:lumOff val="0"/>
                <a:alphaOff val="0"/>
              </a:schemeClr>
            </a:gs>
            <a:gs pos="90000">
              <a:schemeClr val="accent3">
                <a:hueOff val="0"/>
                <a:satOff val="0"/>
                <a:lumOff val="0"/>
                <a:alphaOff val="0"/>
                <a:shade val="100000"/>
                <a:satMod val="105000"/>
              </a:schemeClr>
            </a:gs>
            <a:gs pos="100000">
              <a:schemeClr val="accent3">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3">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Childhood body weight and shape issues emotionally and psychologically affect the children</a:t>
          </a:r>
          <a:endParaRPr lang="en-MY" sz="2800" b="1" kern="1200" dirty="0"/>
        </a:p>
      </dsp:txBody>
      <dsp:txXfrm>
        <a:off x="8120774" y="840087"/>
        <a:ext cx="3533969" cy="2225518"/>
      </dsp:txXfrm>
    </dsp:sp>
    <dsp:sp modelId="{473CC471-C268-48F3-A507-15890AEAB86A}">
      <dsp:nvSpPr>
        <dsp:cNvPr id="0" name=""/>
        <dsp:cNvSpPr/>
      </dsp:nvSpPr>
      <dsp:spPr>
        <a:xfrm>
          <a:off x="393904" y="3464949"/>
          <a:ext cx="3720895" cy="2671407"/>
        </a:xfrm>
        <a:prstGeom prst="roundRect">
          <a:avLst/>
        </a:prstGeom>
        <a:gradFill rotWithShape="0">
          <a:gsLst>
            <a:gs pos="0">
              <a:schemeClr val="accent4">
                <a:hueOff val="0"/>
                <a:satOff val="0"/>
                <a:lumOff val="0"/>
                <a:alphaOff val="0"/>
              </a:schemeClr>
            </a:gs>
            <a:gs pos="90000">
              <a:schemeClr val="accent4">
                <a:hueOff val="0"/>
                <a:satOff val="0"/>
                <a:lumOff val="0"/>
                <a:alphaOff val="0"/>
                <a:shade val="100000"/>
                <a:satMod val="105000"/>
              </a:schemeClr>
            </a:gs>
            <a:gs pos="100000">
              <a:schemeClr val="accent4">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4">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Major healthcare concern as this can foreshadow serious health issues during their adulthood</a:t>
          </a:r>
          <a:endParaRPr lang="en-MY" sz="2800" b="1" kern="1200" dirty="0"/>
        </a:p>
      </dsp:txBody>
      <dsp:txXfrm>
        <a:off x="524311" y="3595356"/>
        <a:ext cx="3460081" cy="2410593"/>
      </dsp:txXfrm>
    </dsp:sp>
    <dsp:sp modelId="{593C4D72-7764-4DFB-8BCB-E58F1E75BF72}">
      <dsp:nvSpPr>
        <dsp:cNvPr id="0" name=""/>
        <dsp:cNvSpPr/>
      </dsp:nvSpPr>
      <dsp:spPr>
        <a:xfrm>
          <a:off x="7489113" y="3325059"/>
          <a:ext cx="4355575" cy="2951185"/>
        </a:xfrm>
        <a:prstGeom prst="roundRect">
          <a:avLst/>
        </a:prstGeom>
        <a:gradFill rotWithShape="0">
          <a:gsLst>
            <a:gs pos="0">
              <a:schemeClr val="accent5">
                <a:hueOff val="0"/>
                <a:satOff val="0"/>
                <a:lumOff val="0"/>
                <a:alphaOff val="0"/>
              </a:schemeClr>
            </a:gs>
            <a:gs pos="90000">
              <a:schemeClr val="accent5">
                <a:hueOff val="0"/>
                <a:satOff val="0"/>
                <a:lumOff val="0"/>
                <a:alphaOff val="0"/>
                <a:shade val="100000"/>
                <a:satMod val="105000"/>
              </a:schemeClr>
            </a:gs>
            <a:gs pos="100000">
              <a:schemeClr val="accent5">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Behavioural interventions and counselling targeting children with low scores in the upcoming phases of their life are essential to support them . </a:t>
          </a:r>
          <a:endParaRPr lang="en-MY" sz="2800" b="1" kern="1200" dirty="0"/>
        </a:p>
      </dsp:txBody>
      <dsp:txXfrm>
        <a:off x="7633178" y="3469124"/>
        <a:ext cx="4067445" cy="266305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00628C6-22AC-4722-B528-0493DE04B675}" type="datetimeFigureOut">
              <a:rPr lang="en-MY" smtClean="0"/>
              <a:t>20/2/2021</a:t>
            </a:fld>
            <a:endParaRPr lang="en-MY"/>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MY"/>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0D1561E-0EE6-4C52-A5E9-F3569E31143F}" type="slidenum">
              <a:rPr lang="en-MY" smtClean="0"/>
              <a:t>‹#›</a:t>
            </a:fld>
            <a:endParaRPr lang="en-MY"/>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48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0628C6-22AC-4722-B528-0493DE04B675}" type="datetimeFigureOut">
              <a:rPr lang="en-MY" smtClean="0"/>
              <a:t>20/2/2021</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0D1561E-0EE6-4C52-A5E9-F3569E31143F}" type="slidenum">
              <a:rPr lang="en-MY" smtClean="0"/>
              <a:t>‹#›</a:t>
            </a:fld>
            <a:endParaRPr lang="en-MY"/>
          </a:p>
        </p:txBody>
      </p:sp>
    </p:spTree>
    <p:extLst>
      <p:ext uri="{BB962C8B-B14F-4D97-AF65-F5344CB8AC3E}">
        <p14:creationId xmlns:p14="http://schemas.microsoft.com/office/powerpoint/2010/main" val="3558976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0628C6-22AC-4722-B528-0493DE04B675}" type="datetimeFigureOut">
              <a:rPr lang="en-MY" smtClean="0"/>
              <a:t>20/2/2021</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0D1561E-0EE6-4C52-A5E9-F3569E31143F}" type="slidenum">
              <a:rPr lang="en-MY" smtClean="0"/>
              <a:t>‹#›</a:t>
            </a:fld>
            <a:endParaRPr lang="en-MY"/>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4386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0628C6-22AC-4722-B528-0493DE04B675}" type="datetimeFigureOut">
              <a:rPr lang="en-MY" smtClean="0"/>
              <a:t>20/2/2021</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50D1561E-0EE6-4C52-A5E9-F3569E31143F}" type="slidenum">
              <a:rPr lang="en-MY" smtClean="0"/>
              <a:t>‹#›</a:t>
            </a:fld>
            <a:endParaRPr lang="en-MY"/>
          </a:p>
        </p:txBody>
      </p:sp>
    </p:spTree>
    <p:extLst>
      <p:ext uri="{BB962C8B-B14F-4D97-AF65-F5344CB8AC3E}">
        <p14:creationId xmlns:p14="http://schemas.microsoft.com/office/powerpoint/2010/main" val="1931774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0628C6-22AC-4722-B528-0493DE04B675}" type="datetimeFigureOut">
              <a:rPr lang="en-MY" smtClean="0"/>
              <a:t>20/2/2021</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50D1561E-0EE6-4C52-A5E9-F3569E31143F}" type="slidenum">
              <a:rPr lang="en-MY" smtClean="0"/>
              <a:t>‹#›</a:t>
            </a:fld>
            <a:endParaRPr lang="en-MY"/>
          </a:p>
        </p:txBody>
      </p:sp>
    </p:spTree>
    <p:extLst>
      <p:ext uri="{BB962C8B-B14F-4D97-AF65-F5344CB8AC3E}">
        <p14:creationId xmlns:p14="http://schemas.microsoft.com/office/powerpoint/2010/main" val="2988306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0628C6-22AC-4722-B528-0493DE04B675}" type="datetimeFigureOut">
              <a:rPr lang="en-MY" smtClean="0"/>
              <a:t>20/2/2021</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50D1561E-0EE6-4C52-A5E9-F3569E31143F}" type="slidenum">
              <a:rPr lang="en-MY" smtClean="0"/>
              <a:t>‹#›</a:t>
            </a:fld>
            <a:endParaRPr lang="en-MY"/>
          </a:p>
        </p:txBody>
      </p:sp>
    </p:spTree>
    <p:extLst>
      <p:ext uri="{BB962C8B-B14F-4D97-AF65-F5344CB8AC3E}">
        <p14:creationId xmlns:p14="http://schemas.microsoft.com/office/powerpoint/2010/main" val="1896619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0628C6-22AC-4722-B528-0493DE04B675}" type="datetimeFigureOut">
              <a:rPr lang="en-MY" smtClean="0"/>
              <a:t>20/2/2021</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50D1561E-0EE6-4C52-A5E9-F3569E31143F}" type="slidenum">
              <a:rPr lang="en-MY" smtClean="0"/>
              <a:t>‹#›</a:t>
            </a:fld>
            <a:endParaRPr lang="en-MY"/>
          </a:p>
        </p:txBody>
      </p:sp>
    </p:spTree>
    <p:extLst>
      <p:ext uri="{BB962C8B-B14F-4D97-AF65-F5344CB8AC3E}">
        <p14:creationId xmlns:p14="http://schemas.microsoft.com/office/powerpoint/2010/main" val="2424033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0628C6-22AC-4722-B528-0493DE04B675}" type="datetimeFigureOut">
              <a:rPr lang="en-MY" smtClean="0"/>
              <a:t>20/2/2021</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50D1561E-0EE6-4C52-A5E9-F3569E31143F}" type="slidenum">
              <a:rPr lang="en-MY" smtClean="0"/>
              <a:t>‹#›</a:t>
            </a:fld>
            <a:endParaRPr lang="en-MY"/>
          </a:p>
        </p:txBody>
      </p:sp>
    </p:spTree>
    <p:extLst>
      <p:ext uri="{BB962C8B-B14F-4D97-AF65-F5344CB8AC3E}">
        <p14:creationId xmlns:p14="http://schemas.microsoft.com/office/powerpoint/2010/main" val="3181216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0628C6-22AC-4722-B528-0493DE04B675}" type="datetimeFigureOut">
              <a:rPr lang="en-MY" smtClean="0"/>
              <a:t>20/2/2021</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50D1561E-0EE6-4C52-A5E9-F3569E31143F}" type="slidenum">
              <a:rPr lang="en-MY" smtClean="0"/>
              <a:t>‹#›</a:t>
            </a:fld>
            <a:endParaRPr lang="en-MY"/>
          </a:p>
        </p:txBody>
      </p:sp>
    </p:spTree>
    <p:extLst>
      <p:ext uri="{BB962C8B-B14F-4D97-AF65-F5344CB8AC3E}">
        <p14:creationId xmlns:p14="http://schemas.microsoft.com/office/powerpoint/2010/main" val="376816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0628C6-22AC-4722-B528-0493DE04B675}" type="datetimeFigureOut">
              <a:rPr lang="en-MY" smtClean="0"/>
              <a:t>20/2/2021</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0D1561E-0EE6-4C52-A5E9-F3569E31143F}" type="slidenum">
              <a:rPr lang="en-MY" smtClean="0"/>
              <a:t>‹#›</a:t>
            </a:fld>
            <a:endParaRPr lang="en-MY"/>
          </a:p>
        </p:txBody>
      </p:sp>
    </p:spTree>
    <p:extLst>
      <p:ext uri="{BB962C8B-B14F-4D97-AF65-F5344CB8AC3E}">
        <p14:creationId xmlns:p14="http://schemas.microsoft.com/office/powerpoint/2010/main" val="3385777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0628C6-22AC-4722-B528-0493DE04B675}" type="datetimeFigureOut">
              <a:rPr lang="en-MY" smtClean="0"/>
              <a:t>20/2/2021</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0D1561E-0EE6-4C52-A5E9-F3569E31143F}" type="slidenum">
              <a:rPr lang="en-MY" smtClean="0"/>
              <a:t>‹#›</a:t>
            </a:fld>
            <a:endParaRPr lang="en-MY"/>
          </a:p>
        </p:txBody>
      </p:sp>
    </p:spTree>
    <p:extLst>
      <p:ext uri="{BB962C8B-B14F-4D97-AF65-F5344CB8AC3E}">
        <p14:creationId xmlns:p14="http://schemas.microsoft.com/office/powerpoint/2010/main" val="1356499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00628C6-22AC-4722-B528-0493DE04B675}" type="datetimeFigureOut">
              <a:rPr lang="en-MY" smtClean="0"/>
              <a:t>20/2/2021</a:t>
            </a:fld>
            <a:endParaRPr lang="en-MY"/>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MY"/>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50D1561E-0EE6-4C52-A5E9-F3569E31143F}" type="slidenum">
              <a:rPr lang="en-MY" smtClean="0"/>
              <a:t>‹#›</a:t>
            </a:fld>
            <a:endParaRPr lang="en-MY"/>
          </a:p>
        </p:txBody>
      </p:sp>
    </p:spTree>
    <p:extLst>
      <p:ext uri="{BB962C8B-B14F-4D97-AF65-F5344CB8AC3E}">
        <p14:creationId xmlns:p14="http://schemas.microsoft.com/office/powerpoint/2010/main" val="19553299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6.jpe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B12F-BE6F-42CE-9C64-9EEDA60AF8CD}"/>
              </a:ext>
            </a:extLst>
          </p:cNvPr>
          <p:cNvSpPr>
            <a:spLocks noGrp="1"/>
          </p:cNvSpPr>
          <p:nvPr>
            <p:ph type="title"/>
          </p:nvPr>
        </p:nvSpPr>
        <p:spPr>
          <a:xfrm>
            <a:off x="522431" y="1067257"/>
            <a:ext cx="11010757" cy="2050506"/>
          </a:xfrm>
        </p:spPr>
        <p:txBody>
          <a:bodyPr>
            <a:normAutofit fontScale="90000"/>
          </a:bodyPr>
          <a:lstStyle/>
          <a:p>
            <a:pPr>
              <a:lnSpc>
                <a:spcPct val="100000"/>
              </a:lnSpc>
            </a:pPr>
            <a:r>
              <a:rPr lang="en-GB" sz="4300" b="1" dirty="0">
                <a:ln w="0"/>
                <a:solidFill>
                  <a:schemeClr val="tx1"/>
                </a:solidFill>
                <a:effectLst>
                  <a:glow rad="63500">
                    <a:schemeClr val="accent1">
                      <a:satMod val="175000"/>
                      <a:alpha val="40000"/>
                    </a:schemeClr>
                  </a:glow>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cs typeface="Times New Roman" panose="02020603050405020304" pitchFamily="18" charset="0"/>
              </a:rPr>
              <a:t>CHARACTERISING BODY IMAGE, </a:t>
            </a:r>
            <a:br>
              <a:rPr lang="en-GB" sz="4300" b="1" dirty="0">
                <a:ln w="0"/>
                <a:solidFill>
                  <a:schemeClr val="tx1"/>
                </a:solidFill>
                <a:effectLst>
                  <a:glow rad="63500">
                    <a:schemeClr val="accent1">
                      <a:satMod val="175000"/>
                      <a:alpha val="40000"/>
                    </a:schemeClr>
                  </a:glow>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cs typeface="Times New Roman" panose="02020603050405020304" pitchFamily="18" charset="0"/>
              </a:rPr>
            </a:br>
            <a:r>
              <a:rPr lang="en-GB" sz="4300" b="1" dirty="0">
                <a:ln w="0"/>
                <a:solidFill>
                  <a:schemeClr val="tx1"/>
                </a:solidFill>
                <a:effectLst>
                  <a:glow rad="63500">
                    <a:schemeClr val="accent1">
                      <a:satMod val="175000"/>
                      <a:alpha val="40000"/>
                    </a:schemeClr>
                  </a:glow>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cs typeface="Times New Roman" panose="02020603050405020304" pitchFamily="18" charset="0"/>
              </a:rPr>
              <a:t>BODY APPRECIATION AND </a:t>
            </a:r>
            <a:br>
              <a:rPr lang="en-GB" sz="4300" b="1" dirty="0">
                <a:ln w="0"/>
                <a:solidFill>
                  <a:schemeClr val="tx1"/>
                </a:solidFill>
                <a:effectLst>
                  <a:glow rad="63500">
                    <a:schemeClr val="accent1">
                      <a:satMod val="175000"/>
                      <a:alpha val="40000"/>
                    </a:schemeClr>
                  </a:glow>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cs typeface="Times New Roman" panose="02020603050405020304" pitchFamily="18" charset="0"/>
              </a:rPr>
            </a:br>
            <a:r>
              <a:rPr lang="en-GB" sz="4300" b="1" dirty="0">
                <a:ln w="0"/>
                <a:solidFill>
                  <a:schemeClr val="tx1"/>
                </a:solidFill>
                <a:effectLst>
                  <a:glow rad="63500">
                    <a:schemeClr val="accent1">
                      <a:satMod val="175000"/>
                      <a:alpha val="40000"/>
                    </a:schemeClr>
                  </a:glow>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cs typeface="Times New Roman" panose="02020603050405020304" pitchFamily="18" charset="0"/>
              </a:rPr>
              <a:t>BODY ESTEEM AMONG </a:t>
            </a:r>
            <a:br>
              <a:rPr lang="en-GB" sz="4300" b="1" dirty="0">
                <a:ln w="0"/>
                <a:solidFill>
                  <a:schemeClr val="tx1"/>
                </a:solidFill>
                <a:effectLst>
                  <a:glow rad="63500">
                    <a:schemeClr val="accent1">
                      <a:satMod val="175000"/>
                      <a:alpha val="40000"/>
                    </a:schemeClr>
                  </a:glow>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cs typeface="Times New Roman" panose="02020603050405020304" pitchFamily="18" charset="0"/>
              </a:rPr>
            </a:br>
            <a:r>
              <a:rPr lang="en-GB" sz="4300" b="1" dirty="0">
                <a:ln w="0"/>
                <a:solidFill>
                  <a:schemeClr val="tx1"/>
                </a:solidFill>
                <a:effectLst>
                  <a:glow rad="63500">
                    <a:schemeClr val="accent1">
                      <a:satMod val="175000"/>
                      <a:alpha val="40000"/>
                    </a:schemeClr>
                  </a:glow>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cs typeface="Times New Roman" panose="02020603050405020304" pitchFamily="18" charset="0"/>
              </a:rPr>
              <a:t>URBAN CHILDREN IN MALAYSIA</a:t>
            </a:r>
            <a:br>
              <a:rPr lang="en-MY" sz="3600" dirty="0">
                <a:solidFill>
                  <a:schemeClr val="accent1">
                    <a:lumMod val="60000"/>
                    <a:lumOff val="40000"/>
                  </a:schemeClr>
                </a:solidFill>
                <a:effectLst>
                  <a:glow rad="63500">
                    <a:schemeClr val="accent2">
                      <a:satMod val="175000"/>
                      <a:alpha val="40000"/>
                    </a:schemeClr>
                  </a:glow>
                </a:effectLst>
                <a:latin typeface="Cooper Black" panose="0208090404030B020404" pitchFamily="18" charset="0"/>
                <a:ea typeface="Calibri" panose="020F0502020204030204" pitchFamily="34" charset="0"/>
                <a:cs typeface="Times New Roman" panose="02020603050405020304" pitchFamily="18" charset="0"/>
              </a:rPr>
            </a:br>
            <a:endParaRPr lang="en-MY" sz="3600" dirty="0">
              <a:solidFill>
                <a:schemeClr val="accent1">
                  <a:lumMod val="60000"/>
                  <a:lumOff val="40000"/>
                </a:schemeClr>
              </a:solidFill>
              <a:effectLst>
                <a:glow rad="63500">
                  <a:schemeClr val="accent2">
                    <a:satMod val="175000"/>
                    <a:alpha val="40000"/>
                  </a:schemeClr>
                </a:glow>
              </a:effectLst>
              <a:latin typeface="Cooper Black" panose="0208090404030B020404" pitchFamily="18" charset="0"/>
            </a:endParaRPr>
          </a:p>
        </p:txBody>
      </p:sp>
      <p:sp>
        <p:nvSpPr>
          <p:cNvPr id="4" name="Text Placeholder 3">
            <a:extLst>
              <a:ext uri="{FF2B5EF4-FFF2-40B4-BE49-F238E27FC236}">
                <a16:creationId xmlns:a16="http://schemas.microsoft.com/office/drawing/2014/main" id="{1691AA7F-AD15-4328-8C48-40B3A4452526}"/>
              </a:ext>
            </a:extLst>
          </p:cNvPr>
          <p:cNvSpPr>
            <a:spLocks noGrp="1"/>
          </p:cNvSpPr>
          <p:nvPr>
            <p:ph type="body" sz="half" idx="2"/>
          </p:nvPr>
        </p:nvSpPr>
        <p:spPr>
          <a:xfrm>
            <a:off x="658811" y="2671761"/>
            <a:ext cx="5304632" cy="4067173"/>
          </a:xfrm>
        </p:spPr>
        <p:txBody>
          <a:bodyPr>
            <a:normAutofit fontScale="92500" lnSpcReduction="20000"/>
          </a:bodyPr>
          <a:lstStyle/>
          <a:p>
            <a:r>
              <a:rPr lang="en-GB"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Presented by :</a:t>
            </a:r>
          </a:p>
          <a:p>
            <a:pPr>
              <a:lnSpc>
                <a:spcPct val="170000"/>
              </a:lnSpc>
            </a:pPr>
            <a:r>
              <a:rPr lang="en-GB" sz="35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Shuwaathi Thamil Manni</a:t>
            </a:r>
          </a:p>
          <a:p>
            <a:pPr>
              <a:lnSpc>
                <a:spcPct val="120000"/>
              </a:lnSpc>
            </a:pPr>
            <a:r>
              <a:rPr lang="en-GB" sz="3500" baseline="30000"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Perdana University- RCSI School of Medicine</a:t>
            </a:r>
          </a:p>
          <a:p>
            <a:pPr>
              <a:lnSpc>
                <a:spcPct val="120000"/>
              </a:lnSpc>
            </a:pPr>
            <a:r>
              <a:rPr lang="en-GB" sz="3000" baseline="30000"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Email :18924482@perdanauniversity.edu.my</a:t>
            </a:r>
          </a:p>
          <a:p>
            <a:endParaRPr lang="en-GB" sz="18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GB"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AUTHORS :</a:t>
            </a:r>
          </a:p>
          <a:p>
            <a:r>
              <a:rPr lang="en-GB"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Shuwaathi Thamil Manni, </a:t>
            </a:r>
            <a:r>
              <a:rPr lang="en-GB"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Durga </a:t>
            </a:r>
            <a:r>
              <a:rPr lang="en-GB" sz="2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Shanmuganathan</a:t>
            </a:r>
            <a:r>
              <a:rPr lang="en-GB"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2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Aruvvi</a:t>
            </a:r>
            <a:r>
              <a:rPr lang="en-GB" sz="22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Malar Balakrishnan, </a:t>
            </a:r>
            <a:r>
              <a:rPr lang="en-GB"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David Barron, </a:t>
            </a:r>
            <a:r>
              <a:rPr lang="en-GB" sz="2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Mogana</a:t>
            </a:r>
            <a:r>
              <a:rPr lang="en-GB"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Darshini</a:t>
            </a:r>
            <a:r>
              <a:rPr lang="en-GB"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Ganggayah</a:t>
            </a:r>
            <a:r>
              <a:rPr lang="en-GB"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Anne </a:t>
            </a:r>
            <a:r>
              <a:rPr lang="en-GB" sz="2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Jamaludin</a:t>
            </a:r>
            <a:r>
              <a:rPr lang="en-GB"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Kanakeswary</a:t>
            </a:r>
            <a:r>
              <a:rPr lang="en-GB"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Karisnan</a:t>
            </a:r>
            <a:r>
              <a:rPr lang="en-GB"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endParaRPr lang="en-MY" dirty="0"/>
          </a:p>
        </p:txBody>
      </p:sp>
      <p:pic>
        <p:nvPicPr>
          <p:cNvPr id="2054" name="Picture 6" descr="Image result for body image body perception">
            <a:extLst>
              <a:ext uri="{FF2B5EF4-FFF2-40B4-BE49-F238E27FC236}">
                <a16:creationId xmlns:a16="http://schemas.microsoft.com/office/drawing/2014/main" id="{21C6E613-A3C9-4B77-8E29-BF87CA32AA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7968" y="2990847"/>
            <a:ext cx="5181600" cy="3428999"/>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a:extLst>
              <a:ext uri="{FF2B5EF4-FFF2-40B4-BE49-F238E27FC236}">
                <a16:creationId xmlns:a16="http://schemas.microsoft.com/office/drawing/2014/main" id="{6AAC8B16-BB47-4B96-A43C-03436C5E812B}"/>
              </a:ext>
            </a:extLst>
          </p:cNvPr>
          <p:cNvCxnSpPr>
            <a:cxnSpLocks/>
          </p:cNvCxnSpPr>
          <p:nvPr/>
        </p:nvCxnSpPr>
        <p:spPr>
          <a:xfrm>
            <a:off x="601661" y="2590118"/>
            <a:ext cx="541893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a:extLst>
              <a:ext uri="{FF2B5EF4-FFF2-40B4-BE49-F238E27FC236}">
                <a16:creationId xmlns:a16="http://schemas.microsoft.com/office/drawing/2014/main" id="{885618D4-2E71-469F-934F-8DF50ABB8D6F}"/>
              </a:ext>
            </a:extLst>
          </p:cNvPr>
          <p:cNvCxnSpPr>
            <a:cxnSpLocks/>
          </p:cNvCxnSpPr>
          <p:nvPr/>
        </p:nvCxnSpPr>
        <p:spPr>
          <a:xfrm>
            <a:off x="601661" y="4905375"/>
            <a:ext cx="5418932" cy="0"/>
          </a:xfrm>
          <a:prstGeom prst="line">
            <a:avLst/>
          </a:prstGeom>
        </p:spPr>
        <p:style>
          <a:lnRef idx="2">
            <a:schemeClr val="accent2"/>
          </a:lnRef>
          <a:fillRef idx="0">
            <a:schemeClr val="accent2"/>
          </a:fillRef>
          <a:effectRef idx="1">
            <a:schemeClr val="accent2"/>
          </a:effectRef>
          <a:fontRef idx="minor">
            <a:schemeClr val="tx1"/>
          </a:fontRef>
        </p:style>
      </p:cxnSp>
      <p:pic>
        <p:nvPicPr>
          <p:cNvPr id="1026" name="Picture 2" descr="Image result for PERDANA UNIVERSITY LOGO">
            <a:extLst>
              <a:ext uri="{FF2B5EF4-FFF2-40B4-BE49-F238E27FC236}">
                <a16:creationId xmlns:a16="http://schemas.microsoft.com/office/drawing/2014/main" id="{C017263F-B9C0-4BF4-9EDD-3FA3A02D8C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3600" y="367034"/>
            <a:ext cx="2190289" cy="2050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83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FC4AEFD-C51B-4950-93E4-D01F3F17AE62}"/>
              </a:ext>
            </a:extLst>
          </p:cNvPr>
          <p:cNvGraphicFramePr/>
          <p:nvPr>
            <p:extLst>
              <p:ext uri="{D42A27DB-BD31-4B8C-83A1-F6EECF244321}">
                <p14:modId xmlns:p14="http://schemas.microsoft.com/office/powerpoint/2010/main" val="3711551983"/>
              </p:ext>
            </p:extLst>
          </p:nvPr>
        </p:nvGraphicFramePr>
        <p:xfrm>
          <a:off x="559594" y="1361277"/>
          <a:ext cx="4726781" cy="2520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a:extLst>
              <a:ext uri="{FF2B5EF4-FFF2-40B4-BE49-F238E27FC236}">
                <a16:creationId xmlns:a16="http://schemas.microsoft.com/office/drawing/2014/main" id="{298D9300-415C-43F8-B42F-6B4F2A567A59}"/>
              </a:ext>
            </a:extLst>
          </p:cNvPr>
          <p:cNvGraphicFramePr/>
          <p:nvPr>
            <p:extLst>
              <p:ext uri="{D42A27DB-BD31-4B8C-83A1-F6EECF244321}">
                <p14:modId xmlns:p14="http://schemas.microsoft.com/office/powerpoint/2010/main" val="1365159822"/>
              </p:ext>
            </p:extLst>
          </p:nvPr>
        </p:nvGraphicFramePr>
        <p:xfrm>
          <a:off x="5955356" y="1285077"/>
          <a:ext cx="5438081" cy="27154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 7">
            <a:extLst>
              <a:ext uri="{FF2B5EF4-FFF2-40B4-BE49-F238E27FC236}">
                <a16:creationId xmlns:a16="http://schemas.microsoft.com/office/drawing/2014/main" id="{6AD045C3-D313-485B-A4DA-49A944F437DF}"/>
              </a:ext>
            </a:extLst>
          </p:cNvPr>
          <p:cNvGraphicFramePr/>
          <p:nvPr>
            <p:extLst>
              <p:ext uri="{D42A27DB-BD31-4B8C-83A1-F6EECF244321}">
                <p14:modId xmlns:p14="http://schemas.microsoft.com/office/powerpoint/2010/main" val="1869434543"/>
              </p:ext>
            </p:extLst>
          </p:nvPr>
        </p:nvGraphicFramePr>
        <p:xfrm>
          <a:off x="559594" y="3940065"/>
          <a:ext cx="4726781" cy="252084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pSp>
        <p:nvGrpSpPr>
          <p:cNvPr id="23" name="Group 22">
            <a:extLst>
              <a:ext uri="{FF2B5EF4-FFF2-40B4-BE49-F238E27FC236}">
                <a16:creationId xmlns:a16="http://schemas.microsoft.com/office/drawing/2014/main" id="{070ECF5B-FE34-4162-984C-ACE1F67255A5}"/>
              </a:ext>
            </a:extLst>
          </p:cNvPr>
          <p:cNvGrpSpPr/>
          <p:nvPr/>
        </p:nvGrpSpPr>
        <p:grpSpPr>
          <a:xfrm>
            <a:off x="5915025" y="3952875"/>
            <a:ext cx="5484130" cy="576000"/>
            <a:chOff x="-355555" y="11702"/>
            <a:chExt cx="4643398" cy="576000"/>
          </a:xfrm>
          <a:solidFill>
            <a:schemeClr val="accent2">
              <a:lumMod val="75000"/>
            </a:schemeClr>
          </a:solidFill>
        </p:grpSpPr>
        <p:sp>
          <p:nvSpPr>
            <p:cNvPr id="24" name="Rectangle 23">
              <a:extLst>
                <a:ext uri="{FF2B5EF4-FFF2-40B4-BE49-F238E27FC236}">
                  <a16:creationId xmlns:a16="http://schemas.microsoft.com/office/drawing/2014/main" id="{333A96AB-056B-4AD0-A835-B7A882088C6D}"/>
                </a:ext>
              </a:extLst>
            </p:cNvPr>
            <p:cNvSpPr/>
            <p:nvPr/>
          </p:nvSpPr>
          <p:spPr>
            <a:xfrm>
              <a:off x="-236532" y="11702"/>
              <a:ext cx="4524375" cy="576000"/>
            </a:xfrm>
            <a:prstGeom prst="rect">
              <a:avLst/>
            </a:prstGeom>
            <a:grp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TextBox 24">
              <a:extLst>
                <a:ext uri="{FF2B5EF4-FFF2-40B4-BE49-F238E27FC236}">
                  <a16:creationId xmlns:a16="http://schemas.microsoft.com/office/drawing/2014/main" id="{58161CA2-25F7-4813-BFB4-DE296734FC31}"/>
                </a:ext>
              </a:extLst>
            </p:cNvPr>
            <p:cNvSpPr txBox="1"/>
            <p:nvPr/>
          </p:nvSpPr>
          <p:spPr>
            <a:xfrm>
              <a:off x="-355555" y="54348"/>
              <a:ext cx="4638675" cy="53335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MY" sz="2800" b="1" kern="1200" dirty="0"/>
                <a:t>BODY ESTEEM</a:t>
              </a:r>
            </a:p>
          </p:txBody>
        </p:sp>
      </p:grpSp>
      <p:grpSp>
        <p:nvGrpSpPr>
          <p:cNvPr id="26" name="Group 25">
            <a:extLst>
              <a:ext uri="{FF2B5EF4-FFF2-40B4-BE49-F238E27FC236}">
                <a16:creationId xmlns:a16="http://schemas.microsoft.com/office/drawing/2014/main" id="{E51F6415-49CD-4E7C-A43D-E59947833BFF}"/>
              </a:ext>
            </a:extLst>
          </p:cNvPr>
          <p:cNvGrpSpPr/>
          <p:nvPr/>
        </p:nvGrpSpPr>
        <p:grpSpPr>
          <a:xfrm>
            <a:off x="5915025" y="4528875"/>
            <a:ext cx="5484130" cy="2195778"/>
            <a:chOff x="2767012" y="2588452"/>
            <a:chExt cx="4524375" cy="1763982"/>
          </a:xfrm>
        </p:grpSpPr>
        <p:sp>
          <p:nvSpPr>
            <p:cNvPr id="27" name="Rectangle 26">
              <a:extLst>
                <a:ext uri="{FF2B5EF4-FFF2-40B4-BE49-F238E27FC236}">
                  <a16:creationId xmlns:a16="http://schemas.microsoft.com/office/drawing/2014/main" id="{3B1D161E-64C9-499A-AB8B-4B62A0C6110D}"/>
                </a:ext>
              </a:extLst>
            </p:cNvPr>
            <p:cNvSpPr/>
            <p:nvPr/>
          </p:nvSpPr>
          <p:spPr>
            <a:xfrm>
              <a:off x="2767012" y="2588452"/>
              <a:ext cx="4524375" cy="1513015"/>
            </a:xfrm>
            <a:prstGeom prst="rect">
              <a:avLst/>
            </a:prstGeom>
            <a:solidFill>
              <a:schemeClr val="accent2">
                <a:lumMod val="60000"/>
                <a:lumOff val="4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MY" dirty="0"/>
            </a:p>
          </p:txBody>
        </p:sp>
        <p:sp>
          <p:nvSpPr>
            <p:cNvPr id="28" name="TextBox 27">
              <a:extLst>
                <a:ext uri="{FF2B5EF4-FFF2-40B4-BE49-F238E27FC236}">
                  <a16:creationId xmlns:a16="http://schemas.microsoft.com/office/drawing/2014/main" id="{05D169AD-E036-4426-962E-1EE932141415}"/>
                </a:ext>
              </a:extLst>
            </p:cNvPr>
            <p:cNvSpPr txBox="1"/>
            <p:nvPr/>
          </p:nvSpPr>
          <p:spPr>
            <a:xfrm>
              <a:off x="2777632" y="2696704"/>
              <a:ext cx="4463681" cy="16557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MY" sz="2400" b="0" i="0" dirty="0">
                  <a:solidFill>
                    <a:srgbClr val="000000"/>
                  </a:solidFill>
                  <a:effectLst/>
                  <a:latin typeface="Times New Roman" panose="02020603050405020304" pitchFamily="18" charset="0"/>
                </a:rPr>
                <a:t>Self-concept that </a:t>
              </a:r>
              <a:r>
                <a:rPr lang="en-MY" sz="2400" dirty="0">
                  <a:solidFill>
                    <a:srgbClr val="000000"/>
                  </a:solidFill>
                  <a:latin typeface="Times New Roman" panose="02020603050405020304" pitchFamily="18" charset="0"/>
                </a:rPr>
                <a:t>is </a:t>
              </a:r>
              <a:r>
                <a:rPr lang="en-MY" sz="2400" b="0" i="0" dirty="0">
                  <a:solidFill>
                    <a:srgbClr val="000000"/>
                  </a:solidFill>
                  <a:effectLst/>
                  <a:latin typeface="Times New Roman" panose="02020603050405020304" pitchFamily="18" charset="0"/>
                </a:rPr>
                <a:t>been most consistently associated with weight, and includes the attitudes, evaluations, and feelings an individual holds about his or her own body. </a:t>
              </a:r>
              <a:endParaRPr lang="en-MY" sz="2400" kern="1200" dirty="0"/>
            </a:p>
          </p:txBody>
        </p:sp>
      </p:grpSp>
      <p:sp>
        <p:nvSpPr>
          <p:cNvPr id="15" name="Title 1">
            <a:extLst>
              <a:ext uri="{FF2B5EF4-FFF2-40B4-BE49-F238E27FC236}">
                <a16:creationId xmlns:a16="http://schemas.microsoft.com/office/drawing/2014/main" id="{EB300457-A165-43E5-915F-F7F4E824B4EF}"/>
              </a:ext>
            </a:extLst>
          </p:cNvPr>
          <p:cNvSpPr txBox="1">
            <a:spLocks/>
          </p:cNvSpPr>
          <p:nvPr/>
        </p:nvSpPr>
        <p:spPr>
          <a:xfrm>
            <a:off x="3868241" y="350374"/>
            <a:ext cx="3848506" cy="746716"/>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GB"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MY" dirty="0"/>
          </a:p>
        </p:txBody>
      </p:sp>
    </p:spTree>
    <p:extLst>
      <p:ext uri="{BB962C8B-B14F-4D97-AF65-F5344CB8AC3E}">
        <p14:creationId xmlns:p14="http://schemas.microsoft.com/office/powerpoint/2010/main" val="3367729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body image body perception">
            <a:extLst>
              <a:ext uri="{FF2B5EF4-FFF2-40B4-BE49-F238E27FC236}">
                <a16:creationId xmlns:a16="http://schemas.microsoft.com/office/drawing/2014/main" id="{1DC8F963-6C55-46C2-9416-855BA808E6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057" y="1322654"/>
            <a:ext cx="5153025" cy="389944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B819FC23-6668-486A-8CCB-C35D4854E313}"/>
              </a:ext>
            </a:extLst>
          </p:cNvPr>
          <p:cNvSpPr txBox="1">
            <a:spLocks/>
          </p:cNvSpPr>
          <p:nvPr/>
        </p:nvSpPr>
        <p:spPr>
          <a:xfrm>
            <a:off x="486865" y="575938"/>
            <a:ext cx="4761410" cy="746716"/>
          </a:xfrm>
          <a:prstGeom prst="rect">
            <a:avLst/>
          </a:prstGeom>
        </p:spPr>
        <p:style>
          <a:lnRef idx="1">
            <a:schemeClr val="accent2"/>
          </a:lnRef>
          <a:fillRef idx="2">
            <a:schemeClr val="accent2"/>
          </a:fillRef>
          <a:effectRef idx="1">
            <a:schemeClr val="accent2"/>
          </a:effectRef>
          <a:fontRef idx="minor">
            <a:schemeClr val="dk1"/>
          </a:fontRef>
        </p:style>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GB"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ea typeface="Times New Roman" panose="02020603050405020304" pitchFamily="18" charset="0"/>
                <a:cs typeface="Times New Roman" panose="02020603050405020304" pitchFamily="18" charset="0"/>
              </a:rPr>
              <a:t>INTRODUCTION</a:t>
            </a:r>
            <a:endParaRPr lang="en-MY" dirty="0"/>
          </a:p>
        </p:txBody>
      </p:sp>
      <p:sp>
        <p:nvSpPr>
          <p:cNvPr id="6" name="Thought Bubble: Cloud 5">
            <a:extLst>
              <a:ext uri="{FF2B5EF4-FFF2-40B4-BE49-F238E27FC236}">
                <a16:creationId xmlns:a16="http://schemas.microsoft.com/office/drawing/2014/main" id="{8C137878-75CF-4AE8-A477-22AD28970679}"/>
              </a:ext>
            </a:extLst>
          </p:cNvPr>
          <p:cNvSpPr/>
          <p:nvPr/>
        </p:nvSpPr>
        <p:spPr>
          <a:xfrm>
            <a:off x="8193823" y="466725"/>
            <a:ext cx="3511312" cy="2226808"/>
          </a:xfrm>
          <a:prstGeom prst="cloudCallou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MY" sz="2800" b="1" dirty="0"/>
              <a:t>PERCEPTION OF BODY WEIGHT</a:t>
            </a:r>
          </a:p>
        </p:txBody>
      </p:sp>
      <p:sp>
        <p:nvSpPr>
          <p:cNvPr id="9" name="Thought Bubble: Cloud 8">
            <a:extLst>
              <a:ext uri="{FF2B5EF4-FFF2-40B4-BE49-F238E27FC236}">
                <a16:creationId xmlns:a16="http://schemas.microsoft.com/office/drawing/2014/main" id="{2096EC53-98B1-43C5-BE4D-A05BC0AA2456}"/>
              </a:ext>
            </a:extLst>
          </p:cNvPr>
          <p:cNvSpPr/>
          <p:nvPr/>
        </p:nvSpPr>
        <p:spPr>
          <a:xfrm rot="150808">
            <a:off x="5220708" y="2192468"/>
            <a:ext cx="3058634" cy="1356360"/>
          </a:xfrm>
          <a:prstGeom prst="cloudCallou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MY" sz="2800" b="1" dirty="0"/>
              <a:t>Childhood obesity</a:t>
            </a:r>
          </a:p>
        </p:txBody>
      </p:sp>
      <p:sp>
        <p:nvSpPr>
          <p:cNvPr id="10" name="Thought Bubble: Cloud 9">
            <a:extLst>
              <a:ext uri="{FF2B5EF4-FFF2-40B4-BE49-F238E27FC236}">
                <a16:creationId xmlns:a16="http://schemas.microsoft.com/office/drawing/2014/main" id="{C5E15DF1-465C-41A7-BA77-95483EC57EE3}"/>
              </a:ext>
            </a:extLst>
          </p:cNvPr>
          <p:cNvSpPr/>
          <p:nvPr/>
        </p:nvSpPr>
        <p:spPr>
          <a:xfrm>
            <a:off x="4880043" y="4127787"/>
            <a:ext cx="4013174" cy="1842977"/>
          </a:xfrm>
          <a:prstGeom prst="cloudCallou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MY" sz="2800" b="1" dirty="0"/>
              <a:t>BODY APPRECIATION</a:t>
            </a:r>
          </a:p>
        </p:txBody>
      </p:sp>
      <p:sp>
        <p:nvSpPr>
          <p:cNvPr id="11" name="Thought Bubble: Cloud 10">
            <a:extLst>
              <a:ext uri="{FF2B5EF4-FFF2-40B4-BE49-F238E27FC236}">
                <a16:creationId xmlns:a16="http://schemas.microsoft.com/office/drawing/2014/main" id="{D3881917-9525-4EF9-91C7-F4944C49A45C}"/>
              </a:ext>
            </a:extLst>
          </p:cNvPr>
          <p:cNvSpPr/>
          <p:nvPr/>
        </p:nvSpPr>
        <p:spPr>
          <a:xfrm>
            <a:off x="9057762" y="3429000"/>
            <a:ext cx="2800863" cy="2038350"/>
          </a:xfrm>
          <a:prstGeom prst="cloudCallou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MY" sz="2800" b="1" dirty="0"/>
              <a:t>BODY ESTEEM</a:t>
            </a:r>
          </a:p>
        </p:txBody>
      </p:sp>
      <p:sp>
        <p:nvSpPr>
          <p:cNvPr id="2" name="Oval 1">
            <a:extLst>
              <a:ext uri="{FF2B5EF4-FFF2-40B4-BE49-F238E27FC236}">
                <a16:creationId xmlns:a16="http://schemas.microsoft.com/office/drawing/2014/main" id="{89CD6FF5-F882-45D0-B9AF-21D9BAEAEB49}"/>
              </a:ext>
            </a:extLst>
          </p:cNvPr>
          <p:cNvSpPr/>
          <p:nvPr/>
        </p:nvSpPr>
        <p:spPr>
          <a:xfrm>
            <a:off x="894841" y="4984729"/>
            <a:ext cx="3495675" cy="13563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3200" b="1" dirty="0"/>
              <a:t>BODY IMAGE</a:t>
            </a:r>
          </a:p>
        </p:txBody>
      </p:sp>
    </p:spTree>
    <p:extLst>
      <p:ext uri="{BB962C8B-B14F-4D97-AF65-F5344CB8AC3E}">
        <p14:creationId xmlns:p14="http://schemas.microsoft.com/office/powerpoint/2010/main" val="169803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53985F3-4478-47F7-8693-695406E91313}"/>
              </a:ext>
            </a:extLst>
          </p:cNvPr>
          <p:cNvSpPr txBox="1"/>
          <p:nvPr/>
        </p:nvSpPr>
        <p:spPr>
          <a:xfrm>
            <a:off x="2876550" y="482084"/>
            <a:ext cx="6096000" cy="76944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GB" sz="4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OBJECTIVES</a:t>
            </a:r>
            <a:endParaRPr lang="en-MY" sz="4400" dirty="0"/>
          </a:p>
        </p:txBody>
      </p:sp>
      <p:sp>
        <p:nvSpPr>
          <p:cNvPr id="7" name="TextBox 6">
            <a:extLst>
              <a:ext uri="{FF2B5EF4-FFF2-40B4-BE49-F238E27FC236}">
                <a16:creationId xmlns:a16="http://schemas.microsoft.com/office/drawing/2014/main" id="{87FFC02F-D29A-479A-8CAB-37A2E69264C2}"/>
              </a:ext>
            </a:extLst>
          </p:cNvPr>
          <p:cNvSpPr txBox="1"/>
          <p:nvPr/>
        </p:nvSpPr>
        <p:spPr>
          <a:xfrm>
            <a:off x="1933575" y="1486064"/>
            <a:ext cx="7981950" cy="4681090"/>
          </a:xfrm>
          <a:prstGeom prst="rect">
            <a:avLst/>
          </a:prstGeom>
          <a:noFill/>
        </p:spPr>
        <p:txBody>
          <a:bodyPr wrap="square" rtlCol="0">
            <a:spAutoFit/>
          </a:bodyPr>
          <a:lstStyle/>
          <a:p>
            <a:pPr marL="285750" indent="-285750" algn="just">
              <a:lnSpc>
                <a:spcPct val="107000"/>
              </a:lnSpc>
              <a:spcBef>
                <a:spcPts val="1200"/>
              </a:spcBef>
              <a:spcAft>
                <a:spcPts val="1200"/>
              </a:spcAft>
              <a:buFont typeface="Wingdings" panose="05000000000000000000" pitchFamily="2" charset="2"/>
              <a:buChar char="Ø"/>
            </a:pPr>
            <a:r>
              <a:rPr lang="en-GB"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determine the children’s perception of their body weight status</a:t>
            </a:r>
          </a:p>
          <a:p>
            <a:pPr marL="285750" indent="-285750" algn="just">
              <a:lnSpc>
                <a:spcPct val="107000"/>
              </a:lnSpc>
              <a:spcBef>
                <a:spcPts val="1200"/>
              </a:spcBef>
              <a:spcAft>
                <a:spcPts val="1200"/>
              </a:spcAft>
              <a:buFont typeface="Wingdings" panose="05000000000000000000" pitchFamily="2" charset="2"/>
              <a:buChar char="Ø"/>
            </a:pPr>
            <a:r>
              <a:rPr lang="en-GB"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 e</a:t>
            </a:r>
            <a:r>
              <a:rPr lang="en-GB"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lucidate the association between children’s body weight with body appreciation and body esteem</a:t>
            </a:r>
          </a:p>
          <a:p>
            <a:pPr marL="285750" indent="-285750" algn="just">
              <a:lnSpc>
                <a:spcPct val="107000"/>
              </a:lnSpc>
              <a:spcBef>
                <a:spcPts val="1200"/>
              </a:spcBef>
              <a:spcAft>
                <a:spcPts val="1200"/>
              </a:spcAft>
              <a:buFont typeface="Wingdings" panose="05000000000000000000" pitchFamily="2" charset="2"/>
              <a:buChar char="Ø"/>
            </a:pPr>
            <a:r>
              <a:rPr lang="en-GB"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a:t>
            </a:r>
            <a:r>
              <a:rPr lang="en-GB"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examine the gender differences in body esteem and body appreciation</a:t>
            </a:r>
          </a:p>
          <a:p>
            <a:pPr marL="285750" indent="-285750" algn="just">
              <a:lnSpc>
                <a:spcPct val="107000"/>
              </a:lnSpc>
              <a:spcBef>
                <a:spcPts val="1200"/>
              </a:spcBef>
              <a:spcAft>
                <a:spcPts val="1200"/>
              </a:spcAft>
              <a:buFont typeface="Wingdings" panose="05000000000000000000" pitchFamily="2" charset="2"/>
              <a:buChar char="Ø"/>
            </a:pPr>
            <a:r>
              <a:rPr lang="en-GB"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t>
            </a:r>
            <a:r>
              <a:rPr lang="en-GB"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 evaluate the effect of body esteem and body appreciation score on dieting behaviour.</a:t>
            </a:r>
            <a:endParaRPr lang="en-MY"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2041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3FCE6C-DCDF-42F5-81AE-F197CA6AE0A6}"/>
              </a:ext>
            </a:extLst>
          </p:cNvPr>
          <p:cNvSpPr txBox="1"/>
          <p:nvPr/>
        </p:nvSpPr>
        <p:spPr>
          <a:xfrm>
            <a:off x="698499" y="615434"/>
            <a:ext cx="5911851" cy="83099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GB" sz="4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METHODOLOGY</a:t>
            </a:r>
            <a:endParaRPr lang="en-MY" sz="3600" dirty="0"/>
          </a:p>
        </p:txBody>
      </p:sp>
      <p:graphicFrame>
        <p:nvGraphicFramePr>
          <p:cNvPr id="4" name="Diagram 3">
            <a:extLst>
              <a:ext uri="{FF2B5EF4-FFF2-40B4-BE49-F238E27FC236}">
                <a16:creationId xmlns:a16="http://schemas.microsoft.com/office/drawing/2014/main" id="{82DB3E82-A716-4B40-B5BC-A2C4EF53B190}"/>
              </a:ext>
            </a:extLst>
          </p:cNvPr>
          <p:cNvGraphicFramePr/>
          <p:nvPr>
            <p:extLst>
              <p:ext uri="{D42A27DB-BD31-4B8C-83A1-F6EECF244321}">
                <p14:modId xmlns:p14="http://schemas.microsoft.com/office/powerpoint/2010/main" val="1842678983"/>
              </p:ext>
            </p:extLst>
          </p:nvPr>
        </p:nvGraphicFramePr>
        <p:xfrm>
          <a:off x="698499" y="1222891"/>
          <a:ext cx="10795002" cy="5248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6348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A9F49F97-84DB-4C2A-8B7C-DF16A51C0780}"/>
              </a:ext>
            </a:extLst>
          </p:cNvPr>
          <p:cNvGraphicFramePr/>
          <p:nvPr>
            <p:extLst>
              <p:ext uri="{D42A27DB-BD31-4B8C-83A1-F6EECF244321}">
                <p14:modId xmlns:p14="http://schemas.microsoft.com/office/powerpoint/2010/main" val="978207565"/>
              </p:ext>
            </p:extLst>
          </p:nvPr>
        </p:nvGraphicFramePr>
        <p:xfrm>
          <a:off x="942975" y="400050"/>
          <a:ext cx="11315700" cy="6267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5577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C475C7-FBD1-4CB4-AF1E-BC56EF68E385}"/>
              </a:ext>
            </a:extLst>
          </p:cNvPr>
          <p:cNvPicPr/>
          <p:nvPr/>
        </p:nvPicPr>
        <p:blipFill rotWithShape="1">
          <a:blip r:embed="rId2">
            <a:extLst>
              <a:ext uri="{28A0092B-C50C-407E-A947-70E740481C1C}">
                <a14:useLocalDpi xmlns:a14="http://schemas.microsoft.com/office/drawing/2010/main" val="0"/>
              </a:ext>
            </a:extLst>
          </a:blip>
          <a:srcRect t="9039"/>
          <a:stretch/>
        </p:blipFill>
        <p:spPr>
          <a:xfrm>
            <a:off x="5767705" y="3108295"/>
            <a:ext cx="5341620" cy="3444240"/>
          </a:xfrm>
          <a:prstGeom prst="rect">
            <a:avLst/>
          </a:prstGeom>
        </p:spPr>
      </p:pic>
      <p:pic>
        <p:nvPicPr>
          <p:cNvPr id="3" name="Picture 2">
            <a:extLst>
              <a:ext uri="{FF2B5EF4-FFF2-40B4-BE49-F238E27FC236}">
                <a16:creationId xmlns:a16="http://schemas.microsoft.com/office/drawing/2014/main" id="{5DA9C58C-3B89-499E-8ADD-ED7B9F88BAFD}"/>
              </a:ext>
            </a:extLst>
          </p:cNvPr>
          <p:cNvPicPr/>
          <p:nvPr/>
        </p:nvPicPr>
        <p:blipFill rotWithShape="1">
          <a:blip r:embed="rId3">
            <a:extLst>
              <a:ext uri="{28A0092B-C50C-407E-A947-70E740481C1C}">
                <a14:useLocalDpi xmlns:a14="http://schemas.microsoft.com/office/drawing/2010/main" val="0"/>
              </a:ext>
            </a:extLst>
          </a:blip>
          <a:srcRect t="10526"/>
          <a:stretch/>
        </p:blipFill>
        <p:spPr>
          <a:xfrm>
            <a:off x="288925" y="1695836"/>
            <a:ext cx="5478780" cy="3779520"/>
          </a:xfrm>
          <a:prstGeom prst="rect">
            <a:avLst/>
          </a:prstGeom>
        </p:spPr>
      </p:pic>
      <p:sp>
        <p:nvSpPr>
          <p:cNvPr id="4" name="TextBox 3">
            <a:extLst>
              <a:ext uri="{FF2B5EF4-FFF2-40B4-BE49-F238E27FC236}">
                <a16:creationId xmlns:a16="http://schemas.microsoft.com/office/drawing/2014/main" id="{BA363DEE-37C5-4A71-B904-15ABC6BC6469}"/>
              </a:ext>
            </a:extLst>
          </p:cNvPr>
          <p:cNvSpPr txBox="1"/>
          <p:nvPr/>
        </p:nvSpPr>
        <p:spPr>
          <a:xfrm>
            <a:off x="600711" y="471619"/>
            <a:ext cx="5831840" cy="1077218"/>
          </a:xfrm>
          <a:prstGeom prst="rect">
            <a:avLst/>
          </a:prstGeom>
          <a:noFill/>
        </p:spPr>
        <p:txBody>
          <a:bodyPr wrap="square" rtlCol="0">
            <a:spAutoFit/>
          </a:bodyPr>
          <a:lstStyle/>
          <a:p>
            <a:pPr algn="ctr"/>
            <a:r>
              <a:rPr lang="en-MY" sz="3200" b="1" dirty="0">
                <a:latin typeface="Times New Roman" panose="02020603050405020304" pitchFamily="18" charset="0"/>
                <a:cs typeface="Times New Roman" panose="02020603050405020304" pitchFamily="18" charset="0"/>
              </a:rPr>
              <a:t>CHILDREN’S BODY IMAGE SCALE (CBIS) </a:t>
            </a:r>
          </a:p>
        </p:txBody>
      </p:sp>
      <p:sp>
        <p:nvSpPr>
          <p:cNvPr id="5" name="TextBox 4">
            <a:extLst>
              <a:ext uri="{FF2B5EF4-FFF2-40B4-BE49-F238E27FC236}">
                <a16:creationId xmlns:a16="http://schemas.microsoft.com/office/drawing/2014/main" id="{32CF513C-54D4-4EDE-A97A-340D01F05900}"/>
              </a:ext>
            </a:extLst>
          </p:cNvPr>
          <p:cNvSpPr txBox="1"/>
          <p:nvPr/>
        </p:nvSpPr>
        <p:spPr>
          <a:xfrm>
            <a:off x="2543992" y="5622355"/>
            <a:ext cx="1257300" cy="369332"/>
          </a:xfrm>
          <a:prstGeom prst="rect">
            <a:avLst/>
          </a:prstGeom>
          <a:noFill/>
        </p:spPr>
        <p:txBody>
          <a:bodyPr wrap="square" rtlCol="0">
            <a:spAutoFit/>
          </a:bodyPr>
          <a:lstStyle/>
          <a:p>
            <a:r>
              <a:rPr lang="en-MY" dirty="0"/>
              <a:t>Figure 1 </a:t>
            </a:r>
          </a:p>
        </p:txBody>
      </p:sp>
      <p:sp>
        <p:nvSpPr>
          <p:cNvPr id="6" name="TextBox 5">
            <a:extLst>
              <a:ext uri="{FF2B5EF4-FFF2-40B4-BE49-F238E27FC236}">
                <a16:creationId xmlns:a16="http://schemas.microsoft.com/office/drawing/2014/main" id="{1BAF5DC7-FAAA-4A50-A211-2B5E5EF7474E}"/>
              </a:ext>
            </a:extLst>
          </p:cNvPr>
          <p:cNvSpPr txBox="1"/>
          <p:nvPr/>
        </p:nvSpPr>
        <p:spPr>
          <a:xfrm>
            <a:off x="10591438" y="5991687"/>
            <a:ext cx="1257300" cy="369332"/>
          </a:xfrm>
          <a:prstGeom prst="rect">
            <a:avLst/>
          </a:prstGeom>
          <a:noFill/>
        </p:spPr>
        <p:txBody>
          <a:bodyPr wrap="square" rtlCol="0">
            <a:spAutoFit/>
          </a:bodyPr>
          <a:lstStyle/>
          <a:p>
            <a:r>
              <a:rPr lang="en-MY" dirty="0"/>
              <a:t>Figure 2 </a:t>
            </a:r>
          </a:p>
        </p:txBody>
      </p:sp>
      <p:sp>
        <p:nvSpPr>
          <p:cNvPr id="7" name="Speech Bubble: Oval 6">
            <a:extLst>
              <a:ext uri="{FF2B5EF4-FFF2-40B4-BE49-F238E27FC236}">
                <a16:creationId xmlns:a16="http://schemas.microsoft.com/office/drawing/2014/main" id="{5428D5B4-1D55-4391-9ACA-446CD610302B}"/>
              </a:ext>
            </a:extLst>
          </p:cNvPr>
          <p:cNvSpPr/>
          <p:nvPr/>
        </p:nvSpPr>
        <p:spPr>
          <a:xfrm>
            <a:off x="6821172" y="305465"/>
            <a:ext cx="4805678" cy="2486744"/>
          </a:xfrm>
          <a:prstGeom prst="wedgeEllipseCallou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MY" sz="2400" dirty="0"/>
              <a:t>Questions asked regarding CBIS to </a:t>
            </a:r>
            <a:r>
              <a:rPr lang="en-MY" sz="2400" b="1" dirty="0"/>
              <a:t>evaluate children’s perception on body weight </a:t>
            </a:r>
            <a:r>
              <a:rPr lang="en-MY" sz="2400" dirty="0"/>
              <a:t>and their </a:t>
            </a:r>
            <a:r>
              <a:rPr lang="en-MY" sz="2400" b="1" dirty="0"/>
              <a:t>ideal body image</a:t>
            </a:r>
          </a:p>
        </p:txBody>
      </p:sp>
    </p:spTree>
    <p:extLst>
      <p:ext uri="{BB962C8B-B14F-4D97-AF65-F5344CB8AC3E}">
        <p14:creationId xmlns:p14="http://schemas.microsoft.com/office/powerpoint/2010/main" val="1105604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2BC3235-1D09-4D30-B690-F3FB34A61906}"/>
              </a:ext>
            </a:extLst>
          </p:cNvPr>
          <p:cNvGraphicFramePr/>
          <p:nvPr>
            <p:extLst>
              <p:ext uri="{D42A27DB-BD31-4B8C-83A1-F6EECF244321}">
                <p14:modId xmlns:p14="http://schemas.microsoft.com/office/powerpoint/2010/main" val="2961750954"/>
              </p:ext>
            </p:extLst>
          </p:nvPr>
        </p:nvGraphicFramePr>
        <p:xfrm>
          <a:off x="462915" y="1710689"/>
          <a:ext cx="4117975" cy="32194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350120C0-0967-4C8C-B535-E38A060831B5}"/>
              </a:ext>
            </a:extLst>
          </p:cNvPr>
          <p:cNvGraphicFramePr/>
          <p:nvPr>
            <p:extLst>
              <p:ext uri="{D42A27DB-BD31-4B8C-83A1-F6EECF244321}">
                <p14:modId xmlns:p14="http://schemas.microsoft.com/office/powerpoint/2010/main" val="969568971"/>
              </p:ext>
            </p:extLst>
          </p:nvPr>
        </p:nvGraphicFramePr>
        <p:xfrm>
          <a:off x="7066915" y="1819275"/>
          <a:ext cx="4912993" cy="32194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72EAC601-4359-4E8A-AB53-736BE092D836}"/>
              </a:ext>
            </a:extLst>
          </p:cNvPr>
          <p:cNvGraphicFramePr/>
          <p:nvPr>
            <p:extLst>
              <p:ext uri="{D42A27DB-BD31-4B8C-83A1-F6EECF244321}">
                <p14:modId xmlns:p14="http://schemas.microsoft.com/office/powerpoint/2010/main" val="3494919738"/>
              </p:ext>
            </p:extLst>
          </p:nvPr>
        </p:nvGraphicFramePr>
        <p:xfrm>
          <a:off x="3471863" y="2505075"/>
          <a:ext cx="5140325" cy="35433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D677F802-A976-467A-9FFE-7FBC7A929820}"/>
              </a:ext>
            </a:extLst>
          </p:cNvPr>
          <p:cNvSpPr txBox="1"/>
          <p:nvPr/>
        </p:nvSpPr>
        <p:spPr>
          <a:xfrm>
            <a:off x="3388360" y="546348"/>
            <a:ext cx="5415280" cy="1200329"/>
          </a:xfrm>
          <a:prstGeom prst="rect">
            <a:avLst/>
          </a:prstGeom>
          <a:noFill/>
        </p:spPr>
        <p:txBody>
          <a:bodyPr wrap="square" rtlCol="0">
            <a:spAutoFit/>
          </a:bodyPr>
          <a:lstStyle/>
          <a:p>
            <a:pPr algn="ctr"/>
            <a:r>
              <a:rPr lang="en-MY" sz="3600" b="1" dirty="0"/>
              <a:t>DEMOGRAPHIC CHARACTERISTICS</a:t>
            </a:r>
          </a:p>
        </p:txBody>
      </p:sp>
    </p:spTree>
    <p:extLst>
      <p:ext uri="{BB962C8B-B14F-4D97-AF65-F5344CB8AC3E}">
        <p14:creationId xmlns:p14="http://schemas.microsoft.com/office/powerpoint/2010/main" val="2463169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AFA8A1-E189-4B4F-89FB-121D302D3F5D}"/>
              </a:ext>
            </a:extLst>
          </p:cNvPr>
          <p:cNvSpPr txBox="1"/>
          <p:nvPr/>
        </p:nvSpPr>
        <p:spPr>
          <a:xfrm>
            <a:off x="236539" y="960637"/>
            <a:ext cx="6096000" cy="5693866"/>
          </a:xfrm>
          <a:prstGeom prst="rect">
            <a:avLst/>
          </a:prstGeom>
          <a:noFill/>
        </p:spPr>
        <p:txBody>
          <a:bodyPr wrap="square">
            <a:spAutoFit/>
          </a:bodyPr>
          <a:lstStyle/>
          <a:p>
            <a:endParaRPr lang="en-US" sz="2600" dirty="0">
              <a:solidFill>
                <a:srgbClr val="222222"/>
              </a:solidFill>
              <a:effectLst/>
              <a:latin typeface="Times New Roman" panose="02020603050405020304" pitchFamily="18" charset="0"/>
              <a:ea typeface="Calibri" panose="020F0502020204030204" pitchFamily="34" charset="0"/>
            </a:endParaRPr>
          </a:p>
          <a:p>
            <a:pPr marL="285750" indent="-285750">
              <a:buFont typeface="Wingdings" panose="05000000000000000000" pitchFamily="2" charset="2"/>
              <a:buChar char="Ø"/>
            </a:pPr>
            <a:r>
              <a:rPr lang="en-US" sz="2600" dirty="0">
                <a:solidFill>
                  <a:srgbClr val="222222"/>
                </a:solidFill>
                <a:effectLst/>
                <a:latin typeface="Times New Roman" panose="02020603050405020304" pitchFamily="18" charset="0"/>
                <a:ea typeface="Calibri" panose="020F0502020204030204" pitchFamily="34" charset="0"/>
              </a:rPr>
              <a:t>S</a:t>
            </a:r>
            <a:r>
              <a:rPr lang="en-US" sz="2600" dirty="0">
                <a:effectLst/>
                <a:latin typeface="Times New Roman" panose="02020603050405020304" pitchFamily="18" charset="0"/>
                <a:ea typeface="Calibri" panose="020F0502020204030204" pitchFamily="34" charset="0"/>
              </a:rPr>
              <a:t>ignificant association was shown between the actual-perceived score and gender (p=0.020).</a:t>
            </a:r>
          </a:p>
          <a:p>
            <a:r>
              <a:rPr lang="en-US" sz="2600" dirty="0">
                <a:effectLst/>
                <a:latin typeface="Times New Roman" panose="02020603050405020304" pitchFamily="18" charset="0"/>
                <a:ea typeface="Calibri" panose="020F0502020204030204" pitchFamily="34" charset="0"/>
              </a:rPr>
              <a:t> </a:t>
            </a:r>
          </a:p>
          <a:p>
            <a:pPr marL="285750" indent="-285750">
              <a:buFont typeface="Wingdings" panose="05000000000000000000" pitchFamily="2" charset="2"/>
              <a:buChar char="Ø"/>
            </a:pPr>
            <a:r>
              <a:rPr lang="en-US" sz="2600" dirty="0">
                <a:effectLst/>
                <a:latin typeface="Times New Roman" panose="02020603050405020304" pitchFamily="18" charset="0"/>
                <a:ea typeface="Calibri" panose="020F0502020204030204" pitchFamily="34" charset="0"/>
              </a:rPr>
              <a:t>The boys (discrepancy score= 0.40) were more inaccurate in perceiving their body weight status compared to girls (discrepancy score=0.27).</a:t>
            </a:r>
          </a:p>
          <a:p>
            <a:endParaRPr lang="en-US" sz="2600" dirty="0">
              <a:effectLst/>
              <a:latin typeface="Times New Roman" panose="02020603050405020304" pitchFamily="18" charset="0"/>
              <a:ea typeface="Calibri" panose="020F0502020204030204" pitchFamily="34" charset="0"/>
            </a:endParaRPr>
          </a:p>
          <a:p>
            <a:pPr marL="285750" indent="-285750">
              <a:buFont typeface="Wingdings" panose="05000000000000000000" pitchFamily="2" charset="2"/>
              <a:buChar char="Ø"/>
            </a:pPr>
            <a:r>
              <a:rPr lang="en-US" sz="2600" dirty="0">
                <a:effectLst/>
                <a:latin typeface="Times New Roman" panose="02020603050405020304" pitchFamily="18" charset="0"/>
                <a:ea typeface="Calibri" panose="020F0502020204030204" pitchFamily="34" charset="0"/>
              </a:rPr>
              <a:t>15.6% of the boys and 13.5% of girls underestimated their body weight and 10.6% of boys and 2.6% of girls overestimated their weight.</a:t>
            </a:r>
            <a:r>
              <a:rPr lang="en-US" sz="2600" dirty="0">
                <a:solidFill>
                  <a:srgbClr val="222222"/>
                </a:solidFill>
                <a:effectLst/>
                <a:latin typeface="Times New Roman" panose="02020603050405020304" pitchFamily="18" charset="0"/>
                <a:ea typeface="Calibri" panose="020F0502020204030204" pitchFamily="34" charset="0"/>
              </a:rPr>
              <a:t> </a:t>
            </a:r>
          </a:p>
        </p:txBody>
      </p:sp>
      <p:sp>
        <p:nvSpPr>
          <p:cNvPr id="5" name="TextBox 4">
            <a:extLst>
              <a:ext uri="{FF2B5EF4-FFF2-40B4-BE49-F238E27FC236}">
                <a16:creationId xmlns:a16="http://schemas.microsoft.com/office/drawing/2014/main" id="{0CAA11D8-C604-4F36-A8CE-B94BC0F8B223}"/>
              </a:ext>
            </a:extLst>
          </p:cNvPr>
          <p:cNvSpPr txBox="1"/>
          <p:nvPr/>
        </p:nvSpPr>
        <p:spPr>
          <a:xfrm>
            <a:off x="471034" y="359072"/>
            <a:ext cx="5388429" cy="76944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GB" sz="4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RESULTS</a:t>
            </a:r>
            <a:endParaRPr lang="en-MY"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graphicFrame>
        <p:nvGraphicFramePr>
          <p:cNvPr id="4" name="Chart 3">
            <a:extLst>
              <a:ext uri="{FF2B5EF4-FFF2-40B4-BE49-F238E27FC236}">
                <a16:creationId xmlns:a16="http://schemas.microsoft.com/office/drawing/2014/main" id="{5FAFF737-A6C9-40B7-80A3-5C4C459B0F88}"/>
              </a:ext>
            </a:extLst>
          </p:cNvPr>
          <p:cNvGraphicFramePr/>
          <p:nvPr>
            <p:extLst>
              <p:ext uri="{D42A27DB-BD31-4B8C-83A1-F6EECF244321}">
                <p14:modId xmlns:p14="http://schemas.microsoft.com/office/powerpoint/2010/main" val="2441956648"/>
              </p:ext>
            </p:extLst>
          </p:nvPr>
        </p:nvGraphicFramePr>
        <p:xfrm>
          <a:off x="6127297" y="-119743"/>
          <a:ext cx="6096000" cy="5681108"/>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44F1FA86-A696-4F4D-B0AC-876E06A70E3D}"/>
              </a:ext>
            </a:extLst>
          </p:cNvPr>
          <p:cNvSpPr txBox="1"/>
          <p:nvPr/>
        </p:nvSpPr>
        <p:spPr>
          <a:xfrm>
            <a:off x="6475640" y="5454174"/>
            <a:ext cx="5513160" cy="1200329"/>
          </a:xfrm>
          <a:prstGeom prst="rect">
            <a:avLst/>
          </a:prstGeom>
          <a:noFill/>
        </p:spPr>
        <p:txBody>
          <a:bodyPr wrap="square" rtlCol="0">
            <a:spAutoFit/>
          </a:bodyPr>
          <a:lstStyle/>
          <a:p>
            <a:pPr algn="ctr"/>
            <a:r>
              <a:rPr lang="en-US" sz="2400" b="1" dirty="0">
                <a:effectLst/>
                <a:latin typeface="Times New Roman" panose="02020603050405020304" pitchFamily="18" charset="0"/>
                <a:ea typeface="Calibri" panose="020F0502020204030204" pitchFamily="34" charset="0"/>
              </a:rPr>
              <a:t>Figure 3 : Underestimation, accurate estimation and overestimation of body weight status by gender</a:t>
            </a:r>
            <a:endParaRPr lang="en-MY" sz="2400" dirty="0"/>
          </a:p>
        </p:txBody>
      </p:sp>
    </p:spTree>
    <p:extLst>
      <p:ext uri="{BB962C8B-B14F-4D97-AF65-F5344CB8AC3E}">
        <p14:creationId xmlns:p14="http://schemas.microsoft.com/office/powerpoint/2010/main" val="3635243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E2EFB07-B9A5-4A2E-8744-C98C9E164910}"/>
              </a:ext>
            </a:extLst>
          </p:cNvPr>
          <p:cNvSpPr txBox="1"/>
          <p:nvPr/>
        </p:nvSpPr>
        <p:spPr>
          <a:xfrm>
            <a:off x="618846" y="3938545"/>
            <a:ext cx="11195961" cy="2677656"/>
          </a:xfrm>
          <a:prstGeom prst="rect">
            <a:avLst/>
          </a:prstGeom>
          <a:noFill/>
        </p:spPr>
        <p:txBody>
          <a:bodyPr wrap="square">
            <a:spAutoFit/>
          </a:bodyPr>
          <a:lstStyle/>
          <a:p>
            <a:r>
              <a:rPr lang="en-GB" sz="2800" dirty="0">
                <a:solidFill>
                  <a:srgbClr val="222222"/>
                </a:solidFill>
                <a:effectLst/>
                <a:latin typeface="Times New Roman" panose="02020603050405020304" pitchFamily="18" charset="0"/>
                <a:ea typeface="Calibri" panose="020F0502020204030204" pitchFamily="34" charset="0"/>
              </a:rPr>
              <a:t>Significant association between</a:t>
            </a:r>
          </a:p>
          <a:p>
            <a:pPr marL="342900" indent="-342900">
              <a:buFont typeface="Wingdings" panose="05000000000000000000" pitchFamily="2" charset="2"/>
              <a:buChar char="Ø"/>
            </a:pPr>
            <a:r>
              <a:rPr lang="en-GB" sz="2800" b="1" dirty="0">
                <a:solidFill>
                  <a:srgbClr val="222222"/>
                </a:solidFill>
                <a:effectLst/>
                <a:latin typeface="Times New Roman" panose="02020603050405020304" pitchFamily="18" charset="0"/>
                <a:ea typeface="Calibri" panose="020F0502020204030204" pitchFamily="34" charset="0"/>
              </a:rPr>
              <a:t>body esteem and BMI Z-score  (p=0.000)</a:t>
            </a:r>
            <a:endParaRPr lang="en-GB" sz="2800" dirty="0">
              <a:effectLst/>
              <a:latin typeface="Times New Roman" panose="02020603050405020304" pitchFamily="18" charset="0"/>
              <a:ea typeface="Calibri" panose="020F0502020204030204" pitchFamily="34" charset="0"/>
            </a:endParaRPr>
          </a:p>
          <a:p>
            <a:pPr marL="285750" indent="-285750">
              <a:buFont typeface="Wingdings" panose="05000000000000000000" pitchFamily="2" charset="2"/>
              <a:buChar char="Ø"/>
            </a:pPr>
            <a:r>
              <a:rPr lang="en-GB" sz="2800" b="1" dirty="0">
                <a:solidFill>
                  <a:srgbClr val="222222"/>
                </a:solidFill>
                <a:effectLst/>
                <a:latin typeface="Times New Roman" panose="02020603050405020304" pitchFamily="18" charset="0"/>
                <a:ea typeface="Calibri" panose="020F0502020204030204" pitchFamily="34" charset="0"/>
              </a:rPr>
              <a:t> body esteem and perceived body weight (p=0.002) </a:t>
            </a:r>
          </a:p>
          <a:p>
            <a:pPr marL="285750" indent="-285750">
              <a:buFont typeface="Wingdings" panose="05000000000000000000" pitchFamily="2" charset="2"/>
              <a:buChar char="Ø"/>
            </a:pPr>
            <a:r>
              <a:rPr lang="en-GB" sz="2800" b="1" dirty="0">
                <a:solidFill>
                  <a:srgbClr val="222222"/>
                </a:solidFill>
                <a:latin typeface="Times New Roman" panose="02020603050405020304" pitchFamily="18" charset="0"/>
                <a:ea typeface="Calibri" panose="020F0502020204030204" pitchFamily="34" charset="0"/>
              </a:rPr>
              <a:t> body esteem and </a:t>
            </a:r>
            <a:r>
              <a:rPr lang="en-GB" sz="2800" b="1" dirty="0">
                <a:solidFill>
                  <a:srgbClr val="222222"/>
                </a:solidFill>
                <a:effectLst/>
                <a:latin typeface="Times New Roman" panose="02020603050405020304" pitchFamily="18" charset="0"/>
                <a:ea typeface="Calibri" panose="020F0502020204030204" pitchFamily="34" charset="0"/>
              </a:rPr>
              <a:t>dieting behaviours (p=0.043).</a:t>
            </a:r>
          </a:p>
          <a:p>
            <a:pPr marL="285750" indent="-285750">
              <a:buFont typeface="Wingdings" panose="05000000000000000000" pitchFamily="2" charset="2"/>
              <a:buChar char="Ø"/>
            </a:pPr>
            <a:r>
              <a:rPr lang="en-GB" sz="2800" b="1" dirty="0">
                <a:solidFill>
                  <a:srgbClr val="222222"/>
                </a:solidFill>
                <a:latin typeface="Times New Roman" panose="02020603050405020304" pitchFamily="18" charset="0"/>
                <a:ea typeface="Calibri" panose="020F0502020204030204" pitchFamily="34" charset="0"/>
              </a:rPr>
              <a:t> body esteem and body dissatisfaction</a:t>
            </a:r>
          </a:p>
          <a:p>
            <a:pPr marL="285750" indent="-285750">
              <a:buFont typeface="Wingdings" panose="05000000000000000000" pitchFamily="2" charset="2"/>
              <a:buChar char="Ø"/>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Gender :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BES and girls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(p =0.000) as well as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boys and BES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(p=0.043). </a:t>
            </a:r>
            <a:endParaRPr lang="en-MY" sz="2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845435077"/>
              </p:ext>
            </p:extLst>
          </p:nvPr>
        </p:nvGraphicFramePr>
        <p:xfrm>
          <a:off x="884460" y="483064"/>
          <a:ext cx="10080171" cy="2050062"/>
        </p:xfrm>
        <a:graphic>
          <a:graphicData uri="http://schemas.openxmlformats.org/drawingml/2006/table">
            <a:tbl>
              <a:tblPr firstRow="1" bandRow="1">
                <a:tableStyleId>{B301B821-A1FF-4177-AEE7-76D212191A09}</a:tableStyleId>
              </a:tblPr>
              <a:tblGrid>
                <a:gridCol w="1587465">
                  <a:extLst>
                    <a:ext uri="{9D8B030D-6E8A-4147-A177-3AD203B41FA5}">
                      <a16:colId xmlns:a16="http://schemas.microsoft.com/office/drawing/2014/main" val="3490513302"/>
                    </a:ext>
                  </a:extLst>
                </a:gridCol>
                <a:gridCol w="1698541">
                  <a:extLst>
                    <a:ext uri="{9D8B030D-6E8A-4147-A177-3AD203B41FA5}">
                      <a16:colId xmlns:a16="http://schemas.microsoft.com/office/drawing/2014/main" val="308695243"/>
                    </a:ext>
                  </a:extLst>
                </a:gridCol>
                <a:gridCol w="1698541">
                  <a:extLst>
                    <a:ext uri="{9D8B030D-6E8A-4147-A177-3AD203B41FA5}">
                      <a16:colId xmlns:a16="http://schemas.microsoft.com/office/drawing/2014/main" val="1381764610"/>
                    </a:ext>
                  </a:extLst>
                </a:gridCol>
                <a:gridCol w="1698541">
                  <a:extLst>
                    <a:ext uri="{9D8B030D-6E8A-4147-A177-3AD203B41FA5}">
                      <a16:colId xmlns:a16="http://schemas.microsoft.com/office/drawing/2014/main" val="1450462785"/>
                    </a:ext>
                  </a:extLst>
                </a:gridCol>
                <a:gridCol w="1379674">
                  <a:extLst>
                    <a:ext uri="{9D8B030D-6E8A-4147-A177-3AD203B41FA5}">
                      <a16:colId xmlns:a16="http://schemas.microsoft.com/office/drawing/2014/main" val="3670227771"/>
                    </a:ext>
                  </a:extLst>
                </a:gridCol>
                <a:gridCol w="2017409">
                  <a:extLst>
                    <a:ext uri="{9D8B030D-6E8A-4147-A177-3AD203B41FA5}">
                      <a16:colId xmlns:a16="http://schemas.microsoft.com/office/drawing/2014/main" val="2921991241"/>
                    </a:ext>
                  </a:extLst>
                </a:gridCol>
              </a:tblGrid>
              <a:tr h="0">
                <a:tc>
                  <a:txBody>
                    <a:bodyPr/>
                    <a:lstStyle/>
                    <a:p>
                      <a:r>
                        <a:rPr lang="en-MY" sz="2000" dirty="0"/>
                        <a:t>Variables</a:t>
                      </a:r>
                    </a:p>
                  </a:txBody>
                  <a:tcPr/>
                </a:tc>
                <a:tc>
                  <a:txBody>
                    <a:bodyPr/>
                    <a:lstStyle/>
                    <a:p>
                      <a:r>
                        <a:rPr lang="en-MY" sz="2000" dirty="0"/>
                        <a:t>Children’s </a:t>
                      </a:r>
                      <a:r>
                        <a:rPr lang="en-MY" sz="2000" baseline="0" dirty="0"/>
                        <a:t>perceived body weight</a:t>
                      </a:r>
                      <a:endParaRPr lang="en-MY" sz="2000" dirty="0"/>
                    </a:p>
                  </a:txBody>
                  <a:tcPr/>
                </a:tc>
                <a:tc>
                  <a:txBody>
                    <a:bodyPr/>
                    <a:lstStyle/>
                    <a:p>
                      <a:r>
                        <a:rPr lang="en-MY" sz="2000" dirty="0"/>
                        <a:t>Children’s </a:t>
                      </a:r>
                      <a:r>
                        <a:rPr lang="en-MY" sz="2000" baseline="0" dirty="0"/>
                        <a:t>ideal body image</a:t>
                      </a:r>
                      <a:endParaRPr lang="en-MY" sz="2000" dirty="0"/>
                    </a:p>
                  </a:txBody>
                  <a:tcPr/>
                </a:tc>
                <a:tc>
                  <a:txBody>
                    <a:bodyPr/>
                    <a:lstStyle/>
                    <a:p>
                      <a:r>
                        <a:rPr lang="en-MY" sz="2000" dirty="0"/>
                        <a:t>Dieting Behaviours</a:t>
                      </a:r>
                    </a:p>
                  </a:txBody>
                  <a:tcPr/>
                </a:tc>
                <a:tc>
                  <a:txBody>
                    <a:bodyPr/>
                    <a:lstStyle/>
                    <a:p>
                      <a:r>
                        <a:rPr lang="en-MY" sz="2000" dirty="0"/>
                        <a:t>BMI Z- score</a:t>
                      </a:r>
                    </a:p>
                  </a:txBody>
                  <a:tcPr/>
                </a:tc>
                <a:tc>
                  <a:txBody>
                    <a:bodyPr/>
                    <a:lstStyle/>
                    <a:p>
                      <a:r>
                        <a:rPr lang="en-MY" sz="2000" dirty="0"/>
                        <a:t>Body </a:t>
                      </a:r>
                      <a:r>
                        <a:rPr lang="en-MY" sz="2000" dirty="0" err="1"/>
                        <a:t>disssatisfaction</a:t>
                      </a:r>
                      <a:endParaRPr lang="en-MY" sz="2000" dirty="0"/>
                    </a:p>
                  </a:txBody>
                  <a:tcPr/>
                </a:tc>
                <a:extLst>
                  <a:ext uri="{0D108BD9-81ED-4DB2-BD59-A6C34878D82A}">
                    <a16:rowId xmlns:a16="http://schemas.microsoft.com/office/drawing/2014/main" val="1650039880"/>
                  </a:ext>
                </a:extLst>
              </a:tr>
              <a:tr h="522111">
                <a:tc>
                  <a:txBody>
                    <a:bodyPr/>
                    <a:lstStyle/>
                    <a:p>
                      <a:r>
                        <a:rPr lang="en-MY" sz="2000" dirty="0"/>
                        <a:t>BES</a:t>
                      </a:r>
                    </a:p>
                  </a:txBody>
                  <a:tcPr/>
                </a:tc>
                <a:tc>
                  <a:txBody>
                    <a:bodyPr/>
                    <a:lstStyle/>
                    <a:p>
                      <a:r>
                        <a:rPr lang="en-GB" sz="2000" kern="1200" dirty="0">
                          <a:solidFill>
                            <a:schemeClr val="dk1"/>
                          </a:solidFill>
                          <a:effectLst/>
                        </a:rPr>
                        <a:t>0.002*</a:t>
                      </a:r>
                      <a:endParaRPr lang="en-MY" sz="2000" dirty="0"/>
                    </a:p>
                  </a:txBody>
                  <a:tcPr/>
                </a:tc>
                <a:tc>
                  <a:txBody>
                    <a:bodyPr/>
                    <a:lstStyle/>
                    <a:p>
                      <a:r>
                        <a:rPr lang="en-GB" sz="2000" kern="1200" dirty="0">
                          <a:solidFill>
                            <a:schemeClr val="dk1"/>
                          </a:solidFill>
                          <a:effectLst/>
                        </a:rPr>
                        <a:t>0.866</a:t>
                      </a:r>
                      <a:endParaRPr lang="en-MY" sz="2000" dirty="0"/>
                    </a:p>
                  </a:txBody>
                  <a:tcPr/>
                </a:tc>
                <a:tc>
                  <a:txBody>
                    <a:bodyPr/>
                    <a:lstStyle/>
                    <a:p>
                      <a:r>
                        <a:rPr lang="en-GB" sz="2000" kern="1200" dirty="0">
                          <a:solidFill>
                            <a:schemeClr val="dk1"/>
                          </a:solidFill>
                          <a:effectLst/>
                        </a:rPr>
                        <a:t>0.043*</a:t>
                      </a:r>
                      <a:endParaRPr lang="en-MY" sz="2000" dirty="0"/>
                    </a:p>
                  </a:txBody>
                  <a:tcPr/>
                </a:tc>
                <a:tc>
                  <a:txBody>
                    <a:bodyPr/>
                    <a:lstStyle/>
                    <a:p>
                      <a:r>
                        <a:rPr lang="en-MY" sz="2000" dirty="0"/>
                        <a:t>0.000*</a:t>
                      </a:r>
                    </a:p>
                  </a:txBody>
                  <a:tcPr/>
                </a:tc>
                <a:tc>
                  <a:txBody>
                    <a:bodyPr/>
                    <a:lstStyle/>
                    <a:p>
                      <a:r>
                        <a:rPr lang="en-GB" sz="2000" kern="1200" dirty="0">
                          <a:solidFill>
                            <a:schemeClr val="dk1"/>
                          </a:solidFill>
                          <a:effectLst/>
                        </a:rPr>
                        <a:t>0.006*</a:t>
                      </a:r>
                      <a:endParaRPr lang="en-MY" sz="2000" dirty="0"/>
                    </a:p>
                  </a:txBody>
                  <a:tcPr/>
                </a:tc>
                <a:extLst>
                  <a:ext uri="{0D108BD9-81ED-4DB2-BD59-A6C34878D82A}">
                    <a16:rowId xmlns:a16="http://schemas.microsoft.com/office/drawing/2014/main" val="117545724"/>
                  </a:ext>
                </a:extLst>
              </a:tr>
              <a:tr h="522111">
                <a:tc>
                  <a:txBody>
                    <a:bodyPr/>
                    <a:lstStyle/>
                    <a:p>
                      <a:r>
                        <a:rPr lang="en-MY" sz="2000" dirty="0"/>
                        <a:t>BAS</a:t>
                      </a:r>
                    </a:p>
                  </a:txBody>
                  <a:tcPr/>
                </a:tc>
                <a:tc>
                  <a:txBody>
                    <a:bodyPr/>
                    <a:lstStyle/>
                    <a:p>
                      <a:r>
                        <a:rPr lang="en-GB" sz="2000" kern="1200" dirty="0">
                          <a:solidFill>
                            <a:schemeClr val="dk1"/>
                          </a:solidFill>
                          <a:effectLst/>
                        </a:rPr>
                        <a:t>0.725</a:t>
                      </a:r>
                      <a:endParaRPr lang="en-MY" sz="2000" dirty="0"/>
                    </a:p>
                  </a:txBody>
                  <a:tcPr/>
                </a:tc>
                <a:tc>
                  <a:txBody>
                    <a:bodyPr/>
                    <a:lstStyle/>
                    <a:p>
                      <a:r>
                        <a:rPr lang="en-GB" sz="2000" kern="1200" dirty="0">
                          <a:solidFill>
                            <a:schemeClr val="dk1"/>
                          </a:solidFill>
                          <a:effectLst/>
                        </a:rPr>
                        <a:t>0.628</a:t>
                      </a:r>
                      <a:endParaRPr lang="en-MY" sz="2000" dirty="0"/>
                    </a:p>
                  </a:txBody>
                  <a:tcPr/>
                </a:tc>
                <a:tc>
                  <a:txBody>
                    <a:bodyPr/>
                    <a:lstStyle/>
                    <a:p>
                      <a:r>
                        <a:rPr lang="en-GB" sz="2000" kern="1200" dirty="0">
                          <a:solidFill>
                            <a:schemeClr val="dk1"/>
                          </a:solidFill>
                          <a:effectLst/>
                        </a:rPr>
                        <a:t>0.730</a:t>
                      </a:r>
                      <a:endParaRPr lang="en-MY" sz="2000" dirty="0"/>
                    </a:p>
                  </a:txBody>
                  <a:tcPr/>
                </a:tc>
                <a:tc>
                  <a:txBody>
                    <a:bodyPr/>
                    <a:lstStyle/>
                    <a:p>
                      <a:r>
                        <a:rPr lang="en-GB" sz="2000" kern="1200" dirty="0">
                          <a:solidFill>
                            <a:schemeClr val="dk1"/>
                          </a:solidFill>
                          <a:effectLst/>
                        </a:rPr>
                        <a:t>0.870</a:t>
                      </a:r>
                      <a:endParaRPr lang="en-MY" sz="2000" dirty="0"/>
                    </a:p>
                  </a:txBody>
                  <a:tcPr/>
                </a:tc>
                <a:tc>
                  <a:txBody>
                    <a:bodyPr/>
                    <a:lstStyle/>
                    <a:p>
                      <a:pPr algn="l">
                        <a:lnSpc>
                          <a:spcPct val="107000"/>
                        </a:lnSpc>
                        <a:spcAft>
                          <a:spcPts val="800"/>
                        </a:spcAft>
                      </a:pPr>
                      <a:r>
                        <a:rPr lang="en-GB" sz="2000" kern="1200" dirty="0">
                          <a:solidFill>
                            <a:schemeClr val="dk1"/>
                          </a:solidFill>
                          <a:effectLst/>
                        </a:rPr>
                        <a:t>0.462</a:t>
                      </a:r>
                      <a:endParaRPr lang="en-MY"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0738331"/>
                  </a:ext>
                </a:extLst>
              </a:tr>
            </a:tbl>
          </a:graphicData>
        </a:graphic>
      </p:graphicFrame>
      <p:sp>
        <p:nvSpPr>
          <p:cNvPr id="6" name="TextBox 5">
            <a:extLst>
              <a:ext uri="{FF2B5EF4-FFF2-40B4-BE49-F238E27FC236}">
                <a16:creationId xmlns:a16="http://schemas.microsoft.com/office/drawing/2014/main" id="{E0B5F978-6600-4F35-A89A-18DE0B744168}"/>
              </a:ext>
            </a:extLst>
          </p:cNvPr>
          <p:cNvSpPr txBox="1"/>
          <p:nvPr/>
        </p:nvSpPr>
        <p:spPr>
          <a:xfrm>
            <a:off x="748389" y="2736962"/>
            <a:ext cx="10936877" cy="1064009"/>
          </a:xfrm>
          <a:prstGeom prst="rect">
            <a:avLst/>
          </a:prstGeom>
          <a:noFill/>
        </p:spPr>
        <p:txBody>
          <a:bodyPr wrap="square">
            <a:spAutoFit/>
          </a:bodyPr>
          <a:lstStyle/>
          <a:p>
            <a:pPr>
              <a:lnSpc>
                <a:spcPct val="107000"/>
              </a:lnSpc>
              <a:spcAft>
                <a:spcPts val="8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Table 1 : Association between Body Esteem Scale (BES) and Body Appreciation Scale (BAS) with </a:t>
            </a:r>
            <a:r>
              <a:rPr lang="en-MY" sz="2000" b="1" dirty="0">
                <a:latin typeface="Times New Roman" panose="02020603050405020304" pitchFamily="18" charset="0"/>
                <a:cs typeface="Times New Roman" panose="02020603050405020304" pitchFamily="18" charset="0"/>
              </a:rPr>
              <a:t>Children’s </a:t>
            </a:r>
            <a:r>
              <a:rPr lang="en-MY" sz="2000" b="1" baseline="0" dirty="0">
                <a:latin typeface="Times New Roman" panose="02020603050405020304" pitchFamily="18" charset="0"/>
                <a:cs typeface="Times New Roman" panose="02020603050405020304" pitchFamily="18" charset="0"/>
              </a:rPr>
              <a:t>perceived body weight, ideal body image, dieting behaviours,</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body dissatisfaction, BMI Z-Score according to BMI.</a:t>
            </a:r>
            <a:r>
              <a:rPr lang="en-MY" sz="2000" b="1"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Note: * indicates statistical significance (p&lt;0.05)</a:t>
            </a:r>
            <a:endParaRPr lang="en-MY"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3458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3EE49D-1387-4135-94DE-8C95F9A03B17}"/>
              </a:ext>
            </a:extLst>
          </p:cNvPr>
          <p:cNvSpPr txBox="1"/>
          <p:nvPr/>
        </p:nvSpPr>
        <p:spPr>
          <a:xfrm>
            <a:off x="3048000" y="336783"/>
            <a:ext cx="6096000" cy="76944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GB" sz="4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DISCUSSION </a:t>
            </a:r>
            <a:endParaRPr lang="en-MY"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2" name="Rectangle 1"/>
          <p:cNvSpPr/>
          <p:nvPr/>
        </p:nvSpPr>
        <p:spPr>
          <a:xfrm>
            <a:off x="365760" y="829985"/>
            <a:ext cx="11584802" cy="6894195"/>
          </a:xfrm>
          <a:prstGeom prst="rect">
            <a:avLst/>
          </a:prstGeom>
        </p:spPr>
        <p:txBody>
          <a:bodyPr wrap="square">
            <a:spAutoFit/>
          </a:bodyPr>
          <a:lstStyle/>
          <a:p>
            <a:endParaRPr lang="en-US" sz="25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Most children, </a:t>
            </a:r>
            <a:r>
              <a:rPr lang="en-US" sz="2500" b="1" dirty="0">
                <a:latin typeface="Times New Roman" panose="02020603050405020304" pitchFamily="18" charset="0"/>
                <a:cs typeface="Times New Roman" panose="02020603050405020304" pitchFamily="18" charset="0"/>
              </a:rPr>
              <a:t>74% of boys and 84% of girls accurately estimated their body weight</a:t>
            </a:r>
            <a:r>
              <a:rPr lang="en-US" sz="2500" dirty="0">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Ø"/>
            </a:pPr>
            <a:endParaRPr lang="en-US" sz="25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Body image dissatisfaction score showed that the children </a:t>
            </a:r>
            <a:r>
              <a:rPr lang="en-US" sz="2500" b="1" dirty="0">
                <a:latin typeface="Times New Roman" panose="02020603050405020304" pitchFamily="18" charset="0"/>
                <a:cs typeface="Times New Roman" panose="02020603050405020304" pitchFamily="18" charset="0"/>
              </a:rPr>
              <a:t>desired to be thinner</a:t>
            </a:r>
            <a:r>
              <a:rPr lang="en-US" sz="2500" dirty="0">
                <a:latin typeface="Times New Roman" panose="02020603050405020304" pitchFamily="18" charset="0"/>
                <a:cs typeface="Times New Roman" panose="02020603050405020304" pitchFamily="18" charset="0"/>
              </a:rPr>
              <a:t>, with boys less accurately perceiving their body weight than girls. </a:t>
            </a:r>
          </a:p>
          <a:p>
            <a:pPr marL="342900" indent="-342900">
              <a:buFont typeface="Wingdings" panose="05000000000000000000" pitchFamily="2" charset="2"/>
              <a:buChar char="Ø"/>
            </a:pPr>
            <a:endParaRPr lang="en-US" sz="25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Majority of children (98%) showed </a:t>
            </a:r>
            <a:r>
              <a:rPr lang="en-US" sz="2500" b="1" dirty="0">
                <a:latin typeface="Times New Roman" panose="02020603050405020304" pitchFamily="18" charset="0"/>
                <a:cs typeface="Times New Roman" panose="02020603050405020304" pitchFamily="18" charset="0"/>
              </a:rPr>
              <a:t>high body appreciation </a:t>
            </a:r>
            <a:r>
              <a:rPr lang="en-US" sz="2500" dirty="0">
                <a:latin typeface="Times New Roman" panose="02020603050405020304" pitchFamily="18" charset="0"/>
                <a:cs typeface="Times New Roman" panose="02020603050405020304" pitchFamily="18" charset="0"/>
              </a:rPr>
              <a:t>of which 68% were normal weight children</a:t>
            </a:r>
          </a:p>
          <a:p>
            <a:pPr marL="342900" indent="-342900">
              <a:buFont typeface="Wingdings" panose="05000000000000000000" pitchFamily="2" charset="2"/>
              <a:buChar char="Ø"/>
            </a:pPr>
            <a:endParaRPr lang="en-US" sz="25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Majority of children with measured normal body weight status showed a </a:t>
            </a:r>
            <a:r>
              <a:rPr lang="en-US" sz="2500" b="1" dirty="0">
                <a:latin typeface="Times New Roman" panose="02020603050405020304" pitchFamily="18" charset="0"/>
                <a:cs typeface="Times New Roman" panose="02020603050405020304" pitchFamily="18" charset="0"/>
              </a:rPr>
              <a:t>High body esteem. </a:t>
            </a:r>
          </a:p>
          <a:p>
            <a:pPr marL="342900" indent="-342900">
              <a:buFont typeface="Wingdings" panose="05000000000000000000" pitchFamily="2" charset="2"/>
              <a:buChar char="Ø"/>
            </a:pPr>
            <a:endParaRPr lang="en-US" sz="25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Among the children with high body esteem, 41% perceived that they are underweight and 50% perceived they are with normal body weight. </a:t>
            </a:r>
          </a:p>
          <a:p>
            <a:pPr marL="342900" indent="-342900">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a:p>
            <a:endParaRPr lang="en-MY"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8140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E4B66A74-22C3-4FC1-89D3-E3A6E165FC47}"/>
              </a:ext>
            </a:extLst>
          </p:cNvPr>
          <p:cNvGraphicFramePr/>
          <p:nvPr>
            <p:extLst>
              <p:ext uri="{D42A27DB-BD31-4B8C-83A1-F6EECF244321}">
                <p14:modId xmlns:p14="http://schemas.microsoft.com/office/powerpoint/2010/main" val="447096757"/>
              </p:ext>
            </p:extLst>
          </p:nvPr>
        </p:nvGraphicFramePr>
        <p:xfrm>
          <a:off x="0" y="296006"/>
          <a:ext cx="11956596" cy="6323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BF5D4A85-9597-4883-82B3-2B98472C50FA}"/>
              </a:ext>
            </a:extLst>
          </p:cNvPr>
          <p:cNvSpPr txBox="1"/>
          <p:nvPr/>
        </p:nvSpPr>
        <p:spPr>
          <a:xfrm>
            <a:off x="3412671" y="661764"/>
            <a:ext cx="5366658" cy="707886"/>
          </a:xfrm>
          <a:prstGeom prst="rect">
            <a:avLst/>
          </a:prstGeom>
          <a:noFill/>
        </p:spPr>
        <p:txBody>
          <a:bodyPr wrap="square">
            <a:spAutoFit/>
          </a:bodyPr>
          <a:lstStyle/>
          <a:p>
            <a:pPr algn="ctr"/>
            <a:r>
              <a:rPr lang="en-GB" sz="4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CONCLUSION</a:t>
            </a:r>
            <a:endParaRPr lang="en-MY" sz="4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1028" name="Picture 4" descr="Image result for body weight children malaysia">
            <a:extLst>
              <a:ext uri="{FF2B5EF4-FFF2-40B4-BE49-F238E27FC236}">
                <a16:creationId xmlns:a16="http://schemas.microsoft.com/office/drawing/2014/main" id="{CF36B860-F2E6-410A-8CE6-BA2D81B7925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1515246"/>
            <a:ext cx="3581400" cy="35814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925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EB344F-53ED-46F0-84A9-29541630CCB2}"/>
              </a:ext>
            </a:extLst>
          </p:cNvPr>
          <p:cNvSpPr>
            <a:spLocks noGrp="1"/>
          </p:cNvSpPr>
          <p:nvPr>
            <p:ph idx="1"/>
          </p:nvPr>
        </p:nvSpPr>
        <p:spPr>
          <a:xfrm>
            <a:off x="1159564" y="2296075"/>
            <a:ext cx="9872871" cy="5159829"/>
          </a:xfrm>
        </p:spPr>
        <p:txBody>
          <a:bodyPr/>
          <a:lstStyle/>
          <a:p>
            <a:pPr marL="45720" indent="0" algn="ctr">
              <a:buNone/>
            </a:pPr>
            <a:r>
              <a:rPr lang="en-MY" sz="2400" dirty="0">
                <a:solidFill>
                  <a:schemeClr val="tx1"/>
                </a:solidFill>
                <a:latin typeface="Times New Roman" panose="02020603050405020304" pitchFamily="18" charset="0"/>
                <a:cs typeface="Times New Roman" panose="02020603050405020304" pitchFamily="18" charset="0"/>
              </a:rPr>
              <a:t>A special thanks to my supervisor, </a:t>
            </a:r>
            <a:r>
              <a:rPr lang="en-MY" sz="2400" b="1" dirty="0">
                <a:solidFill>
                  <a:schemeClr val="tx1"/>
                </a:solidFill>
                <a:latin typeface="Times New Roman" panose="02020603050405020304" pitchFamily="18" charset="0"/>
                <a:cs typeface="Times New Roman" panose="02020603050405020304" pitchFamily="18" charset="0"/>
              </a:rPr>
              <a:t>Dr </a:t>
            </a:r>
            <a:r>
              <a:rPr lang="en-MY" sz="2400" b="1" dirty="0" err="1">
                <a:solidFill>
                  <a:schemeClr val="tx1"/>
                </a:solidFill>
                <a:latin typeface="Times New Roman" panose="02020603050405020304" pitchFamily="18" charset="0"/>
                <a:cs typeface="Times New Roman" panose="02020603050405020304" pitchFamily="18" charset="0"/>
              </a:rPr>
              <a:t>Kanakeswary</a:t>
            </a:r>
            <a:r>
              <a:rPr lang="en-MY" sz="2400" b="1" dirty="0">
                <a:solidFill>
                  <a:schemeClr val="tx1"/>
                </a:solidFill>
                <a:latin typeface="Times New Roman" panose="02020603050405020304" pitchFamily="18" charset="0"/>
                <a:cs typeface="Times New Roman" panose="02020603050405020304" pitchFamily="18" charset="0"/>
              </a:rPr>
              <a:t> </a:t>
            </a:r>
            <a:r>
              <a:rPr lang="en-MY" sz="2400" b="1" dirty="0" err="1">
                <a:solidFill>
                  <a:schemeClr val="tx1"/>
                </a:solidFill>
                <a:latin typeface="Times New Roman" panose="02020603050405020304" pitchFamily="18" charset="0"/>
                <a:cs typeface="Times New Roman" panose="02020603050405020304" pitchFamily="18" charset="0"/>
              </a:rPr>
              <a:t>Karisnan</a:t>
            </a:r>
            <a:r>
              <a:rPr lang="en-MY" sz="2400" b="1" dirty="0">
                <a:solidFill>
                  <a:schemeClr val="tx1"/>
                </a:solidFill>
                <a:latin typeface="Times New Roman" panose="02020603050405020304" pitchFamily="18" charset="0"/>
                <a:cs typeface="Times New Roman" panose="02020603050405020304" pitchFamily="18" charset="0"/>
              </a:rPr>
              <a:t> </a:t>
            </a:r>
            <a:r>
              <a:rPr lang="en-MY" sz="2400" dirty="0">
                <a:solidFill>
                  <a:schemeClr val="tx1"/>
                </a:solidFill>
                <a:latin typeface="Times New Roman" panose="02020603050405020304" pitchFamily="18" charset="0"/>
                <a:cs typeface="Times New Roman" panose="02020603050405020304" pitchFamily="18" charset="0"/>
              </a:rPr>
              <a:t>for guiding me throughout this research project and my </a:t>
            </a:r>
            <a:r>
              <a:rPr lang="en-MY" sz="2400" b="1" dirty="0">
                <a:solidFill>
                  <a:schemeClr val="tx1"/>
                </a:solidFill>
                <a:latin typeface="Times New Roman" panose="02020603050405020304" pitchFamily="18" charset="0"/>
                <a:cs typeface="Times New Roman" panose="02020603050405020304" pitchFamily="18" charset="0"/>
              </a:rPr>
              <a:t>seniors</a:t>
            </a:r>
            <a:r>
              <a:rPr lang="en-MY" sz="2400" dirty="0">
                <a:solidFill>
                  <a:schemeClr val="tx1"/>
                </a:solidFill>
                <a:latin typeface="Times New Roman" panose="02020603050405020304" pitchFamily="18" charset="0"/>
                <a:cs typeface="Times New Roman" panose="02020603050405020304" pitchFamily="18" charset="0"/>
              </a:rPr>
              <a:t> for working with me on this research. </a:t>
            </a:r>
          </a:p>
          <a:p>
            <a:pPr marL="45720" indent="0" algn="ctr">
              <a:buNone/>
            </a:pPr>
            <a:r>
              <a:rPr lang="en-MY" sz="2400" dirty="0">
                <a:solidFill>
                  <a:schemeClr val="tx1"/>
                </a:solidFill>
                <a:latin typeface="Times New Roman" panose="02020603050405020304" pitchFamily="18" charset="0"/>
                <a:cs typeface="Times New Roman" panose="02020603050405020304" pitchFamily="18" charset="0"/>
              </a:rPr>
              <a:t>I would like to extend my gratitude to the children that participated in this research enthusiastically and to the headmasters and teachers of the schools involved for cooperating with us on the process of data collection.</a:t>
            </a:r>
          </a:p>
          <a:p>
            <a:pPr marL="45720" indent="0" algn="ctr">
              <a:buNone/>
            </a:pPr>
            <a:r>
              <a:rPr lang="en-MY" sz="2400" dirty="0">
                <a:solidFill>
                  <a:schemeClr val="tx1"/>
                </a:solidFill>
                <a:latin typeface="Times New Roman" panose="02020603050405020304" pitchFamily="18" charset="0"/>
                <a:cs typeface="Times New Roman" panose="02020603050405020304" pitchFamily="18" charset="0"/>
              </a:rPr>
              <a:t>Lastly, thank you for allowing me the opportunity to expand my skills, learn and gain experience through this platform.</a:t>
            </a:r>
            <a:endParaRPr lang="en-MY" dirty="0">
              <a:solidFill>
                <a:schemeClr val="tx1"/>
              </a:solidFill>
              <a:latin typeface="Times New Roman" panose="02020603050405020304" pitchFamily="18" charset="0"/>
              <a:cs typeface="Times New Roman" panose="02020603050405020304" pitchFamily="18" charset="0"/>
            </a:endParaRPr>
          </a:p>
          <a:p>
            <a:pPr marL="45720" indent="0" algn="ctr">
              <a:buNone/>
            </a:pPr>
            <a:r>
              <a:rPr lang="en-MY" sz="5400" dirty="0">
                <a:ln w="0"/>
                <a:solidFill>
                  <a:schemeClr val="tx1"/>
                </a:solidFill>
                <a:effectLst>
                  <a:glow rad="63500">
                    <a:srgbClr val="00B0F0">
                      <a:alpha val="40000"/>
                    </a:srgbClr>
                  </a:glow>
                  <a:outerShdw blurRad="38100" dist="19050" dir="2700000" algn="tl" rotWithShape="0">
                    <a:schemeClr val="dk1">
                      <a:alpha val="40000"/>
                    </a:schemeClr>
                  </a:outerShdw>
                </a:effectLst>
                <a:latin typeface="Brush Script MT" panose="03060802040406070304" pitchFamily="66" charset="0"/>
              </a:rPr>
              <a:t>Thank you for listening !</a:t>
            </a:r>
          </a:p>
        </p:txBody>
      </p:sp>
      <p:pic>
        <p:nvPicPr>
          <p:cNvPr id="4098" name="Picture 2" descr="Image result for presentation thank you gif">
            <a:extLst>
              <a:ext uri="{FF2B5EF4-FFF2-40B4-BE49-F238E27FC236}">
                <a16:creationId xmlns:a16="http://schemas.microsoft.com/office/drawing/2014/main" id="{6279128B-89A8-4C74-ADF6-9F127B4241B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12030" y="280308"/>
            <a:ext cx="5400000" cy="1701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9031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Basi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docProps/app.xml><?xml version="1.0" encoding="utf-8"?>
<Properties xmlns="http://schemas.openxmlformats.org/officeDocument/2006/extended-properties" xmlns:vt="http://schemas.openxmlformats.org/officeDocument/2006/docPropsVTypes">
  <Template>TM03457444[[fn=Basis]]</Template>
  <TotalTime>511</TotalTime>
  <Words>859</Words>
  <Application>Microsoft Office PowerPoint</Application>
  <PresentationFormat>Widescreen</PresentationFormat>
  <Paragraphs>123</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Brush Script MT</vt:lpstr>
      <vt:lpstr>Calibri</vt:lpstr>
      <vt:lpstr>Cooper Black</vt:lpstr>
      <vt:lpstr>Corbel</vt:lpstr>
      <vt:lpstr>Times New Roman</vt:lpstr>
      <vt:lpstr>Wingdings</vt:lpstr>
      <vt:lpstr>Basis</vt:lpstr>
      <vt:lpstr>CHARACTERISING BODY IMAGE,  BODY APPRECIATION AND  BODY ESTEEM AMONG  URBAN CHILDREN IN MALAYSIA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Shuwaathi Thamil Manni</dc:creator>
  <cp:lastModifiedBy>Shuwaathi Thamil Manni</cp:lastModifiedBy>
  <cp:revision>45</cp:revision>
  <dcterms:created xsi:type="dcterms:W3CDTF">2021-02-16T19:32:05Z</dcterms:created>
  <dcterms:modified xsi:type="dcterms:W3CDTF">2021-02-20T07:36:45Z</dcterms:modified>
</cp:coreProperties>
</file>